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4"/>
  </p:notesMasterIdLst>
  <p:sldIdLst>
    <p:sldId id="257" r:id="rId2"/>
    <p:sldId id="289" r:id="rId3"/>
    <p:sldId id="265" r:id="rId4"/>
    <p:sldId id="258" r:id="rId5"/>
    <p:sldId id="259" r:id="rId6"/>
    <p:sldId id="268" r:id="rId7"/>
    <p:sldId id="267" r:id="rId8"/>
    <p:sldId id="260" r:id="rId9"/>
    <p:sldId id="261" r:id="rId10"/>
    <p:sldId id="262" r:id="rId11"/>
    <p:sldId id="263" r:id="rId12"/>
    <p:sldId id="269" r:id="rId13"/>
    <p:sldId id="264" r:id="rId14"/>
    <p:sldId id="270" r:id="rId15"/>
    <p:sldId id="271" r:id="rId16"/>
    <p:sldId id="272" r:id="rId17"/>
    <p:sldId id="273" r:id="rId18"/>
    <p:sldId id="278" r:id="rId19"/>
    <p:sldId id="281" r:id="rId20"/>
    <p:sldId id="282" r:id="rId21"/>
    <p:sldId id="279" r:id="rId22"/>
    <p:sldId id="280" r:id="rId23"/>
    <p:sldId id="274" r:id="rId24"/>
    <p:sldId id="275" r:id="rId25"/>
    <p:sldId id="276" r:id="rId26"/>
    <p:sldId id="277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660066"/>
    <a:srgbClr val="66FFCC"/>
    <a:srgbClr val="CCFFFF"/>
    <a:srgbClr val="FFCCCC"/>
    <a:srgbClr val="FF0066"/>
    <a:srgbClr val="FFCC99"/>
    <a:srgbClr val="800000"/>
    <a:srgbClr val="0000FF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ACDA8-6EC0-43D4-B06F-57973D2F39B6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0DA170-E052-4D19-9CBB-60D0CAA29C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185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8199" y="665163"/>
            <a:ext cx="470816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199" y="3602038"/>
            <a:ext cx="470816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0283353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620133"/>
      </p:ext>
    </p:extLst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4933013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7087004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2"/>
          <p:cNvSpPr>
            <a:spLocks noGrp="1"/>
          </p:cNvSpPr>
          <p:nvPr>
            <p:ph idx="13"/>
          </p:nvPr>
        </p:nvSpPr>
        <p:spPr>
          <a:xfrm>
            <a:off x="719528" y="1825625"/>
            <a:ext cx="5087912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66406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11977" y="765358"/>
            <a:ext cx="4916670" cy="285273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511976" y="4589463"/>
            <a:ext cx="4835473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117175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83367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238875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365125"/>
            <a:ext cx="5183188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78616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9547" y="260194"/>
            <a:ext cx="5087911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298248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885411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586651" cy="140158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80682" y="457201"/>
            <a:ext cx="4774706" cy="564379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58665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471110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610662" y="987425"/>
            <a:ext cx="474472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1232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5888" y="365125"/>
            <a:ext cx="50879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65888" y="1825625"/>
            <a:ext cx="5087912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46D937-DF1D-41E6-B9D6-316CB067AABE}" type="datetimeFigureOut">
              <a:rPr lang="ru-RU" smtClean="0"/>
              <a:pPr/>
              <a:t>22.02.2022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21711-B3F4-4B1C-942E-FC3CB36048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863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64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pedsovet.su/metodika/6284_metody_raboty_s_tekstom" TargetMode="Externa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Читательская грамотность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265888" y="1825625"/>
            <a:ext cx="5479644" cy="4351338"/>
          </a:xfrm>
        </p:spPr>
        <p:txBody>
          <a:bodyPr>
            <a:normAutofit lnSpcReduction="10000"/>
          </a:bodyPr>
          <a:lstStyle/>
          <a:p>
            <a:pPr marL="0" lvl="0" indent="0" algn="just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None/>
            </a:pPr>
            <a:r>
              <a:rPr lang="ru-RU" b="1" u="sng" dirty="0">
                <a:solidFill>
                  <a:srgbClr val="073E87"/>
                </a:solidFill>
                <a:latin typeface="Candara"/>
              </a:rPr>
              <a:t>Читательская грамотность </a:t>
            </a:r>
            <a:r>
              <a:rPr lang="ru-RU" b="1" dirty="0">
                <a:solidFill>
                  <a:srgbClr val="073E87"/>
                </a:solidFill>
                <a:latin typeface="Candara"/>
              </a:rPr>
              <a:t>― способность человека понимать и использовать письменные тексты, размышлять  над содержанием, оценивать прочитанное и заниматься чтением для того, чтобы   расширять свои знания и возможности, участвовать в социальной жизни.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3"/>
          </p:nvPr>
        </p:nvSpPr>
        <p:spPr>
          <a:xfrm>
            <a:off x="629376" y="653647"/>
            <a:ext cx="5087912" cy="4961541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002060"/>
                </a:solidFill>
              </a:rPr>
              <a:t>«Роль техники чтения в подготовке </a:t>
            </a:r>
            <a:r>
              <a:rPr lang="ru-RU" sz="3200" b="1" smtClean="0">
                <a:solidFill>
                  <a:srgbClr val="002060"/>
                </a:solidFill>
              </a:rPr>
              <a:t>школьников                   к </a:t>
            </a:r>
            <a:r>
              <a:rPr lang="ru-RU" sz="3200" b="1" dirty="0" smtClean="0">
                <a:solidFill>
                  <a:srgbClr val="002060"/>
                </a:solidFill>
              </a:rPr>
              <a:t>самостоятельной читательской деятельности»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3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32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Автор: Калинина Е.А., учитель начальных классов МБОУ «</a:t>
            </a:r>
            <a:r>
              <a:rPr lang="ru-RU" sz="2000" b="1" i="1" dirty="0" err="1" smtClean="0">
                <a:solidFill>
                  <a:srgbClr val="002060"/>
                </a:solidFill>
              </a:rPr>
              <a:t>Тотемская</a:t>
            </a:r>
            <a:r>
              <a:rPr lang="ru-RU" sz="2000" b="1" i="1" dirty="0" smtClean="0">
                <a:solidFill>
                  <a:srgbClr val="002060"/>
                </a:solidFill>
              </a:rPr>
              <a:t> СОШ №3»</a:t>
            </a:r>
          </a:p>
          <a:p>
            <a:pPr marL="0" indent="0" algn="ctr">
              <a:buNone/>
            </a:pPr>
            <a:r>
              <a:rPr lang="ru-RU" sz="2000" b="1" i="1" dirty="0" smtClean="0">
                <a:solidFill>
                  <a:srgbClr val="002060"/>
                </a:solidFill>
              </a:rPr>
              <a:t>22.02.2022 учебный год</a:t>
            </a:r>
          </a:p>
          <a:p>
            <a:pPr marL="0" indent="0" algn="ctr">
              <a:buNone/>
            </a:pP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6464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>
          <a:xfrm>
            <a:off x="693080" y="280756"/>
            <a:ext cx="4780441" cy="1123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400" b="1" kern="1200">
                <a:solidFill>
                  <a:srgbClr val="64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 Light"/>
                <a:ea typeface="+mj-ea"/>
                <a:cs typeface="+mj-cs"/>
              </a:rPr>
              <a:t>3  группа умений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93080" y="1416676"/>
            <a:ext cx="458487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Включает в себя использование информации из текста для различных целей: для расширения различного круга задач без привлечения дополнительных заданий.</a:t>
            </a:r>
            <a:endParaRPr lang="ru-RU" sz="2800" dirty="0"/>
          </a:p>
        </p:txBody>
      </p:sp>
      <p:sp>
        <p:nvSpPr>
          <p:cNvPr id="5" name="Заголовок 1"/>
          <p:cNvSpPr>
            <a:spLocks noGrp="1"/>
          </p:cNvSpPr>
          <p:nvPr/>
        </p:nvSpPr>
        <p:spPr>
          <a:xfrm>
            <a:off x="6501451" y="551211"/>
            <a:ext cx="5087620" cy="132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4400" b="1" kern="1200" dirty="0">
                <a:solidFill>
                  <a:srgbClr val="64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 Light"/>
                <a:ea typeface="+mj-ea"/>
                <a:cs typeface="+mj-cs"/>
              </a:rPr>
              <a:t>Использование технологий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58377" y="2421228"/>
            <a:ext cx="493069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Технология продуктивного чтения                                                      (Н. </a:t>
            </a:r>
            <a:r>
              <a:rPr lang="ru-RU" sz="2800" b="1" dirty="0" err="1" smtClean="0">
                <a:solidFill>
                  <a:srgbClr val="FF0000"/>
                </a:solidFill>
              </a:rPr>
              <a:t>Светловская</a:t>
            </a:r>
            <a:r>
              <a:rPr lang="ru-RU" sz="2800" b="1" dirty="0" smtClean="0">
                <a:solidFill>
                  <a:srgbClr val="FF0000"/>
                </a:solidFill>
              </a:rPr>
              <a:t>)</a:t>
            </a:r>
          </a:p>
          <a:p>
            <a:pPr marL="342900" indent="-3429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Технология критического мышления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6413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52667" y="573110"/>
            <a:ext cx="4586651" cy="1401580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+mn-lt"/>
              </a:rPr>
              <a:t>Технология продуктивного </a:t>
            </a:r>
            <a:r>
              <a:rPr lang="ru-RU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+mn-lt"/>
              </a:rPr>
              <a:t>чтения </a:t>
            </a:r>
            <a:r>
              <a:rPr lang="ru-RU" sz="2000" dirty="0" smtClean="0">
                <a:solidFill>
                  <a:srgbClr val="002060"/>
                </a:solidFill>
                <a:effectLst/>
                <a:latin typeface="+mn-lt"/>
              </a:rPr>
              <a:t>(</a:t>
            </a:r>
            <a:r>
              <a:rPr lang="ru-RU" sz="2000" dirty="0">
                <a:solidFill>
                  <a:srgbClr val="002060"/>
                </a:solidFill>
                <a:effectLst/>
                <a:latin typeface="+mn-lt"/>
              </a:rPr>
              <a:t>формирование правильного типа читательской деятельности)</a:t>
            </a:r>
            <a:r>
              <a:rPr lang="ru-RU" sz="2000" dirty="0">
                <a:solidFill>
                  <a:srgbClr val="C00000"/>
                </a:solidFill>
                <a:effectLst/>
                <a:latin typeface="+mn-lt"/>
                <a:ea typeface="Times New Roman"/>
              </a:rPr>
              <a:t/>
            </a:r>
            <a:br>
              <a:rPr lang="ru-RU" sz="2000" dirty="0">
                <a:solidFill>
                  <a:srgbClr val="C00000"/>
                </a:solidFill>
                <a:effectLst/>
                <a:latin typeface="+mn-lt"/>
                <a:ea typeface="Times New Roman"/>
              </a:rPr>
            </a:br>
            <a:endParaRPr lang="ru-RU" sz="20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580682" y="457201"/>
            <a:ext cx="5126214" cy="5643796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2800" b="1" dirty="0" smtClean="0">
                <a:solidFill>
                  <a:srgbClr val="660033"/>
                </a:solidFill>
                <a:cs typeface="Arial" charset="0"/>
              </a:rPr>
              <a:t>Сравнительная характеристика традиционного                                                       и продуктивного чтения</a:t>
            </a:r>
          </a:p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  <a:defRPr/>
            </a:pPr>
            <a:endParaRPr lang="ru-RU" sz="2800" b="1" dirty="0">
              <a:solidFill>
                <a:srgbClr val="660033"/>
              </a:solidFill>
              <a:cs typeface="Arial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56452" y="1735428"/>
            <a:ext cx="4917068" cy="4343400"/>
          </a:xfrm>
        </p:spPr>
        <p:txBody>
          <a:bodyPr>
            <a:normAutofit lnSpcReduction="10000"/>
          </a:bodyPr>
          <a:lstStyle/>
          <a:p>
            <a:pPr marL="342900" lvl="0" indent="-342900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sz="2400" b="1" u="sng" dirty="0">
                <a:solidFill>
                  <a:srgbClr val="0000FF"/>
                </a:solidFill>
              </a:rPr>
              <a:t>Учит</a:t>
            </a:r>
            <a:r>
              <a:rPr lang="ru-RU" sz="2400" b="1" u="sng" dirty="0" smtClean="0">
                <a:solidFill>
                  <a:srgbClr val="0000FF"/>
                </a:solidFill>
              </a:rPr>
              <a:t>:  </a:t>
            </a:r>
            <a:endParaRPr lang="ru-RU" sz="2400" b="1" u="sng" dirty="0">
              <a:solidFill>
                <a:srgbClr val="0000FF"/>
              </a:solidFill>
            </a:endParaRPr>
          </a:p>
          <a:p>
            <a:pPr marL="342900" lvl="0" indent="-342900" algn="ctr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00FF"/>
                </a:solidFill>
              </a:rPr>
              <a:t>    </a:t>
            </a:r>
            <a:r>
              <a:rPr lang="ru-RU" sz="2400" b="1" dirty="0" smtClean="0">
                <a:solidFill>
                  <a:srgbClr val="0000FF"/>
                </a:solidFill>
              </a:rPr>
              <a:t>Самостоятельно </a:t>
            </a:r>
            <a:r>
              <a:rPr lang="ru-RU" sz="2400" b="1" dirty="0">
                <a:solidFill>
                  <a:srgbClr val="0000FF"/>
                </a:solidFill>
              </a:rPr>
              <a:t>осваивать текст до начала чтения, </a:t>
            </a:r>
            <a:r>
              <a:rPr lang="ru-RU" sz="2400" b="1" dirty="0" smtClean="0">
                <a:solidFill>
                  <a:srgbClr val="0000FF"/>
                </a:solidFill>
              </a:rPr>
              <a:t>                                          во </a:t>
            </a:r>
            <a:r>
              <a:rPr lang="ru-RU" sz="2400" b="1" dirty="0">
                <a:solidFill>
                  <a:srgbClr val="0000FF"/>
                </a:solidFill>
              </a:rPr>
              <a:t>время чтения, после чтения.</a:t>
            </a:r>
          </a:p>
          <a:p>
            <a:pPr marL="342900" lvl="0" indent="-342900">
              <a:lnSpc>
                <a:spcPct val="100000"/>
              </a:lnSpc>
              <a:spcBef>
                <a:spcPct val="20000"/>
              </a:spcBef>
              <a:defRPr/>
            </a:pPr>
            <a:r>
              <a:rPr lang="ru-RU" sz="3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Главными приёмами </a:t>
            </a:r>
            <a:r>
              <a:rPr lang="ru-RU" sz="32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анализа текста в этой технологии являются диалог с автором и комментированное чтение.</a:t>
            </a:r>
          </a:p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240948"/>
              </p:ext>
            </p:extLst>
          </p:nvPr>
        </p:nvGraphicFramePr>
        <p:xfrm>
          <a:off x="6374295" y="1835058"/>
          <a:ext cx="531412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7061"/>
                <a:gridCol w="2657061"/>
              </a:tblGrid>
              <a:tr h="2529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чтение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Продуктивное чтение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rgbClr val="CCFFFF"/>
                    </a:solidFill>
                  </a:tcPr>
                </a:tc>
              </a:tr>
              <a:tr h="55641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 чтения</a:t>
                      </a:r>
                      <a:endParaRPr kumimoji="0" lang="ru-RU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832660">
                <a:tc>
                  <a:txBody>
                    <a:bodyPr/>
                    <a:lstStyle/>
                    <a:p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Учитель готовит к восприятию текста, например: «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Сейчас я расскажу 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вам о писателе» или «Сегодня узнаем о …»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Ученики прогнозируют содержание текста: «</a:t>
                      </a:r>
                      <a:r>
                        <a:rPr kumimoji="0" lang="ru-RU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Предположите</a:t>
                      </a:r>
                      <a:r>
                        <a:rPr kumimoji="0" lang="ru-RU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, о чём этот текст, по его названию…                                А иллюстрация подтверждает это?» Возникает мотивация к чтению.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70226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6180722"/>
              </p:ext>
            </p:extLst>
          </p:nvPr>
        </p:nvGraphicFramePr>
        <p:xfrm>
          <a:off x="1094703" y="476519"/>
          <a:ext cx="9994006" cy="560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97003"/>
                <a:gridCol w="4997003"/>
              </a:tblGrid>
              <a:tr h="39015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Традиционное чтение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Продуктивное чтение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33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solidFill>
                      <a:srgbClr val="CCFFFF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 время чтения</a:t>
                      </a:r>
                      <a:endParaRPr kumimoji="0" lang="ru-RU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Учитель сам читает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вслух новый текст, дети слушают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Читаем и ведём диалог с автором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: задаём вопросы, прогнозируем ответы, проверяем себя по тексту». Возникает читательская интерпретация.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после чтения</a:t>
                      </a:r>
                      <a:endParaRPr kumimoji="0" lang="ru-RU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Ученики отвечают на вопросы учителя 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перечитывают текст по заданиям учителя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Беседуем</a:t>
                      </a:r>
                      <a:r>
                        <a:rPr kumimoji="0" lang="ru-RU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 уточняем позицию автора.</a:t>
                      </a:r>
                      <a:endParaRPr kumimoji="0" lang="ru-RU" sz="2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endParaRPr lang="ru-RU" sz="2400" dirty="0"/>
                    </a:p>
                  </a:txBody>
                  <a:tcPr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133114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08338" y="309093"/>
            <a:ext cx="4623516" cy="6844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1-й этап.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 с текстом до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чтения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Цель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: 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прогнозирование будущего чтения.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000" b="1" u="sng" dirty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Задание:</a:t>
            </a:r>
            <a:r>
              <a:rPr lang="ru-RU" sz="20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предположите, о чем данный текст (его направленность) по: </a:t>
            </a:r>
          </a:p>
          <a:p>
            <a:pPr marL="457200" lvl="0" indent="-4572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rgbClr val="FFA9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названию</a:t>
            </a:r>
          </a:p>
          <a:p>
            <a:pPr marL="457200" lvl="0" indent="-4572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имени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автора</a:t>
            </a:r>
          </a:p>
          <a:p>
            <a:pPr marL="457200" lvl="0" indent="-4572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иллюстрациям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(перед текстом)</a:t>
            </a:r>
          </a:p>
          <a:p>
            <a:pPr marL="457200" lvl="0" indent="-4572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000" b="1" dirty="0">
                <a:solidFill>
                  <a:srgbClr val="FFA9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выделенным словам </a:t>
            </a: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(просмотровое чтение)</a:t>
            </a:r>
          </a:p>
          <a:p>
            <a:pPr marL="457200" lvl="0" indent="-457200">
              <a:spcBef>
                <a:spcPct val="20000"/>
              </a:spcBef>
              <a:buFont typeface="Wingdings" pitchFamily="2" charset="2"/>
              <a:buChar char="q"/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- привлекая предшествующий </a:t>
            </a:r>
            <a:r>
              <a: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читательский опыт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0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↓</a:t>
            </a:r>
          </a:p>
          <a:p>
            <a:pPr lvl="0" algn="ctr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мотивирование чтения</a:t>
            </a:r>
          </a:p>
          <a:p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19741" y="888642"/>
            <a:ext cx="491972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3200" b="1" dirty="0">
                <a:solidFill>
                  <a:srgbClr val="C00000"/>
                </a:solidFill>
                <a:cs typeface="Arial" charset="0"/>
              </a:rPr>
              <a:t>Приемы:</a:t>
            </a:r>
            <a:endParaRPr lang="ru-RU" sz="2000" b="1" dirty="0">
              <a:solidFill>
                <a:srgbClr val="C00000"/>
              </a:solidFill>
            </a:endParaRPr>
          </a:p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1. Отсроченная отгадка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2.Ассоциации 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3.Обращение к жизненному опыту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4. Ассоциативный куст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5. «Дерево предсказаний»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6. Верите ли вы?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7. Чтение фамилии автора, название текста;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8. Чтение выделенных слов;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9. Рассматривание иллюстраций;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02060"/>
                </a:solidFill>
              </a:rPr>
              <a:t>10. Высказывание предположений о теме, содержании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77693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17" y="386542"/>
            <a:ext cx="5694363" cy="570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55346" y="574630"/>
            <a:ext cx="476518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C00000"/>
                </a:solidFill>
                <a:latin typeface="Arial" charset="0"/>
                <a:ea typeface="Aharoni"/>
                <a:cs typeface="Aharoni"/>
              </a:rPr>
              <a:t>Приемы:</a:t>
            </a:r>
            <a:r>
              <a:rPr lang="ru-RU" sz="2800" b="1" dirty="0">
                <a:solidFill>
                  <a:srgbClr val="073E87"/>
                </a:solidFill>
                <a:latin typeface="Candara"/>
              </a:rPr>
              <a:t/>
            </a:r>
            <a:br>
              <a:rPr lang="ru-RU" sz="2800" b="1" dirty="0">
                <a:solidFill>
                  <a:srgbClr val="073E87"/>
                </a:solidFill>
                <a:latin typeface="Candara"/>
              </a:rPr>
            </a:br>
            <a:r>
              <a:rPr lang="ru-RU" sz="2000" b="1" dirty="0">
                <a:solidFill>
                  <a:srgbClr val="073E87"/>
                </a:solidFill>
              </a:rPr>
              <a:t> 1.Читаем и спрашиваем.</a:t>
            </a:r>
          </a:p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2.Составление вопросного плана.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4. Диалог с автором.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5. Чтение про себя с вопросами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6.Работа с ключевыми словами.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7. Чтение текста по частям с комментированием;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8. Работа с малознакомыми, непонятными словами;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9.Выборочное чтение;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10. Беседа по содержанию;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 11. Сравнение содержания текста со своим предположением.</a:t>
            </a:r>
          </a:p>
          <a:p>
            <a:pPr marL="273050" lvl="0" indent="-27305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>
                <a:solidFill>
                  <a:srgbClr val="073E87"/>
                </a:solidFill>
              </a:rPr>
              <a:t>        12.Кластер.</a:t>
            </a:r>
          </a:p>
        </p:txBody>
      </p:sp>
    </p:spTree>
    <p:extLst>
      <p:ext uri="{BB962C8B-B14F-4D97-AF65-F5344CB8AC3E}">
        <p14:creationId xmlns:p14="http://schemas.microsoft.com/office/powerpoint/2010/main" val="2684097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33" y="583248"/>
            <a:ext cx="5541963" cy="580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40699" y="585647"/>
            <a:ext cx="4902558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2730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r>
              <a:rPr lang="ru-RU" sz="2000" b="1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Цель: </a:t>
            </a:r>
            <a:r>
              <a:rPr lang="ru-RU" sz="2000" dirty="0" smtClean="0">
                <a:solidFill>
                  <a:srgbClr val="073E87"/>
                </a:solidFill>
                <a:latin typeface="Candara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Candara"/>
              </a:rPr>
              <a:t>Обеспечить углубленное восприятие и понимание текста на уровне смысла</a:t>
            </a:r>
          </a:p>
          <a:p>
            <a:pPr marL="273050" lvl="0" indent="-27305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</a:pPr>
            <a:endParaRPr lang="ru-RU" sz="2000" b="1" dirty="0">
              <a:solidFill>
                <a:srgbClr val="073E87"/>
              </a:solidFill>
              <a:latin typeface="Arial" charset="0"/>
              <a:cs typeface="Arial" charset="0"/>
            </a:endParaRP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Arial" charset="0"/>
              <a:buChar char="•"/>
            </a:pPr>
            <a:r>
              <a:rPr lang="ru-RU" sz="2000" b="1" dirty="0">
                <a:solidFill>
                  <a:srgbClr val="073E87"/>
                </a:solidFill>
                <a:latin typeface="Candara"/>
              </a:rPr>
              <a:t>постановка проблемного вопроса к тексту;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Arial" charset="0"/>
              <a:buChar char="•"/>
            </a:pPr>
            <a:r>
              <a:rPr lang="ru-RU" sz="2000" b="1" dirty="0">
                <a:solidFill>
                  <a:srgbClr val="073E87"/>
                </a:solidFill>
                <a:latin typeface="Candara"/>
              </a:rPr>
              <a:t> повторное обращение к заглавию текста и иллюстрациям;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Arial" charset="0"/>
              <a:buChar char="•"/>
            </a:pPr>
            <a:r>
              <a:rPr lang="ru-RU" sz="2000" b="1" dirty="0">
                <a:solidFill>
                  <a:srgbClr val="073E87"/>
                </a:solidFill>
                <a:latin typeface="Candara"/>
              </a:rPr>
              <a:t> высказывание и аргументация отношения к прочитанному;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Arial" charset="0"/>
              <a:buChar char="•"/>
            </a:pPr>
            <a:r>
              <a:rPr lang="ru-RU" sz="2000" b="1" dirty="0">
                <a:solidFill>
                  <a:srgbClr val="073E87"/>
                </a:solidFill>
                <a:latin typeface="Candara"/>
              </a:rPr>
              <a:t> характеристика событий, места действия, поступков героев;</a:t>
            </a:r>
          </a:p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1B6FD"/>
              </a:buClr>
              <a:buSzPct val="100000"/>
              <a:buFont typeface="Arial" charset="0"/>
              <a:buChar char="•"/>
            </a:pPr>
            <a:r>
              <a:rPr lang="ru-RU" sz="2000" b="1" dirty="0">
                <a:solidFill>
                  <a:srgbClr val="073E87"/>
                </a:solidFill>
                <a:latin typeface="Candara"/>
              </a:rPr>
              <a:t> выполнение творческих заданий учащимися.</a:t>
            </a:r>
          </a:p>
        </p:txBody>
      </p:sp>
    </p:spTree>
    <p:extLst>
      <p:ext uri="{BB962C8B-B14F-4D97-AF65-F5344CB8AC3E}">
        <p14:creationId xmlns:p14="http://schemas.microsoft.com/office/powerpoint/2010/main" val="40211487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0848" y="444321"/>
            <a:ext cx="4917068" cy="1204175"/>
          </a:xfrm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800" dirty="0">
                <a:solidFill>
                  <a:srgbClr val="C00000"/>
                </a:solidFill>
                <a:effectLst/>
                <a:latin typeface="Calibri"/>
                <a:ea typeface="+mn-ea"/>
                <a:cs typeface="+mn-cs"/>
              </a:rPr>
              <a:t>Технология критического мышления </a:t>
            </a:r>
            <a:br>
              <a:rPr lang="ru-RU" sz="2800" dirty="0">
                <a:solidFill>
                  <a:srgbClr val="C00000"/>
                </a:solidFill>
                <a:effectLst/>
                <a:latin typeface="Calibri"/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2362" y="1374818"/>
            <a:ext cx="4904189" cy="4794161"/>
          </a:xfrm>
        </p:spPr>
        <p:txBody>
          <a:bodyPr>
            <a:norm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prstClr val="black"/>
                </a:solidFill>
              </a:rPr>
              <a:t>Данная технология предполагает использование на уроке трех этапов.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00FF"/>
                </a:solidFill>
              </a:rPr>
              <a:t>1 этап </a:t>
            </a:r>
            <a:r>
              <a:rPr lang="ru-RU" sz="2000" b="1" i="1" dirty="0">
                <a:solidFill>
                  <a:srgbClr val="0000FF"/>
                </a:solidFill>
              </a:rPr>
              <a:t>- </a:t>
            </a:r>
            <a:r>
              <a:rPr lang="ru-RU" sz="2000" b="1" i="1" dirty="0">
                <a:solidFill>
                  <a:prstClr val="black"/>
                </a:solidFill>
              </a:rPr>
              <a:t>«Вызов», на котором ребёнок ставит перед собой вопрос «Что я знаю?» по данной проблеме.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00FF"/>
                </a:solidFill>
              </a:rPr>
              <a:t>2 этап </a:t>
            </a:r>
            <a:r>
              <a:rPr lang="ru-RU" sz="2000" b="1" dirty="0">
                <a:solidFill>
                  <a:prstClr val="black"/>
                </a:solidFill>
              </a:rPr>
              <a:t>- </a:t>
            </a:r>
            <a:r>
              <a:rPr lang="ru-RU" sz="2000" b="1" i="1" dirty="0">
                <a:solidFill>
                  <a:prstClr val="black"/>
                </a:solidFill>
              </a:rPr>
              <a:t>«Осмысление»: ответы на вопросы, которые сам поставил перед собой на первой стадии (что хочу знать).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00FF"/>
                </a:solidFill>
              </a:rPr>
              <a:t>3 этап </a:t>
            </a:r>
            <a:r>
              <a:rPr lang="ru-RU" sz="2000" b="1" dirty="0">
                <a:solidFill>
                  <a:prstClr val="black"/>
                </a:solidFill>
              </a:rPr>
              <a:t>- </a:t>
            </a:r>
            <a:r>
              <a:rPr lang="ru-RU" sz="2000" b="1" i="1" dirty="0">
                <a:solidFill>
                  <a:prstClr val="black"/>
                </a:solidFill>
              </a:rPr>
              <a:t>«Рефлексия», предполагающая размышление и обобщение того, «что узнал» ребенок на уроке по данной проблеме.</a:t>
            </a:r>
            <a:endParaRPr lang="ru-RU" sz="2000" dirty="0">
              <a:solidFill>
                <a:prstClr val="black"/>
              </a:solidFill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74287" y="205526"/>
            <a:ext cx="44174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Приёмы:</a:t>
            </a:r>
          </a:p>
          <a:p>
            <a:r>
              <a:rPr lang="ru-RU" sz="2800" dirty="0" smtClean="0"/>
              <a:t>- </a:t>
            </a:r>
            <a:r>
              <a:rPr lang="ru-RU" sz="2400" b="1" dirty="0" smtClean="0"/>
              <a:t>Приём «</a:t>
            </a:r>
            <a:r>
              <a:rPr lang="ru-RU" sz="2400" b="1" dirty="0" err="1" smtClean="0"/>
              <a:t>Фишбоун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  <p:pic>
        <p:nvPicPr>
          <p:cNvPr id="9" name="Рисунок 8" descr="https://ds01.infourok.ru/uploads/ex/05c1/00002cd0-d27f411b/img3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t="22009" r="10417" b="9188"/>
          <a:stretch/>
        </p:blipFill>
        <p:spPr bwMode="auto">
          <a:xfrm>
            <a:off x="7128456" y="1159633"/>
            <a:ext cx="3200400" cy="2173605"/>
          </a:xfrm>
          <a:prstGeom prst="rect">
            <a:avLst/>
          </a:prstGeom>
          <a:noFill/>
          <a:ln w="3175"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https://fs.znanio.ru/d5af0e/54/7a/0ac670055d7362332b1d5b902a6f78dcf9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" r="8333" b="2733"/>
          <a:stretch/>
        </p:blipFill>
        <p:spPr bwMode="auto">
          <a:xfrm>
            <a:off x="6774287" y="3333238"/>
            <a:ext cx="4353059" cy="2997144"/>
          </a:xfrm>
          <a:prstGeom prst="rect">
            <a:avLst/>
          </a:prstGeom>
          <a:noFill/>
          <a:ln w="3175">
            <a:solidFill>
              <a:sysClr val="windowText" lastClr="000000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7482743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1"/>
            <a:ext cx="3932237" cy="61174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Приёмы:</a:t>
            </a:r>
            <a:br>
              <a:rPr lang="ru-RU" dirty="0" smtClean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78425" y="872544"/>
            <a:ext cx="4633733" cy="3811588"/>
          </a:xfrm>
        </p:spPr>
        <p:txBody>
          <a:bodyPr>
            <a:normAutofit lnSpcReduction="10000"/>
          </a:bodyPr>
          <a:lstStyle/>
          <a:p>
            <a:pPr marL="342900" indent="-342900">
              <a:buFontTx/>
              <a:buChar char="-"/>
            </a:pPr>
            <a:r>
              <a:rPr lang="ru-RU" sz="2400" b="1" dirty="0" smtClean="0"/>
              <a:t>«Тонкие и толстые вопросы»</a:t>
            </a:r>
          </a:p>
          <a:p>
            <a:pPr algn="just"/>
            <a:r>
              <a:rPr lang="ru-RU" sz="2400" dirty="0" smtClean="0">
                <a:solidFill>
                  <a:srgbClr val="333333"/>
                </a:solidFill>
                <a:latin typeface="YS Text"/>
              </a:rPr>
              <a:t> </a:t>
            </a:r>
            <a:r>
              <a:rPr lang="ru-RU" sz="2400" dirty="0">
                <a:solidFill>
                  <a:srgbClr val="333333"/>
                </a:solidFill>
              </a:rPr>
              <a:t>это способ организации </a:t>
            </a:r>
            <a:r>
              <a:rPr lang="ru-RU" sz="2400" dirty="0" err="1">
                <a:solidFill>
                  <a:srgbClr val="333333"/>
                </a:solidFill>
              </a:rPr>
              <a:t>взаимоопроса</a:t>
            </a:r>
            <a:r>
              <a:rPr lang="ru-RU" sz="2400" dirty="0">
                <a:solidFill>
                  <a:srgbClr val="333333"/>
                </a:solidFill>
              </a:rPr>
              <a:t> учащихся по теме, при котором «</a:t>
            </a:r>
            <a:r>
              <a:rPr lang="ru-RU" sz="2400" b="1" dirty="0">
                <a:solidFill>
                  <a:srgbClr val="333333"/>
                </a:solidFill>
              </a:rPr>
              <a:t>тонкий</a:t>
            </a:r>
            <a:r>
              <a:rPr lang="ru-RU" sz="2400" dirty="0">
                <a:solidFill>
                  <a:srgbClr val="333333"/>
                </a:solidFill>
              </a:rPr>
              <a:t>» </a:t>
            </a:r>
            <a:r>
              <a:rPr lang="ru-RU" sz="2400" b="1" dirty="0">
                <a:solidFill>
                  <a:srgbClr val="333333"/>
                </a:solidFill>
              </a:rPr>
              <a:t>вопрос</a:t>
            </a:r>
            <a:r>
              <a:rPr lang="ru-RU" sz="2400" dirty="0">
                <a:solidFill>
                  <a:srgbClr val="333333"/>
                </a:solidFill>
              </a:rPr>
              <a:t> предполагает (репродуктивный) однозначный ответ, а «</a:t>
            </a:r>
            <a:r>
              <a:rPr lang="ru-RU" sz="2400" b="1" dirty="0">
                <a:solidFill>
                  <a:srgbClr val="333333"/>
                </a:solidFill>
              </a:rPr>
              <a:t>толстый</a:t>
            </a:r>
            <a:r>
              <a:rPr lang="ru-RU" sz="2400" dirty="0">
                <a:solidFill>
                  <a:srgbClr val="333333"/>
                </a:solidFill>
              </a:rPr>
              <a:t>» (проблемный) требует глубокого осмысления задания, рациональных рассуждений, поиска дополнительных знаний и анализа информации.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328230" y="464457"/>
            <a:ext cx="52686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Дети учатся различать те вопросы, на которые можно дать однозначный ответ </a:t>
            </a:r>
            <a:r>
              <a:rPr lang="ru-RU" sz="2000" b="1" dirty="0" smtClean="0">
                <a:solidFill>
                  <a:srgbClr val="0000CC"/>
                </a:solidFill>
              </a:rPr>
              <a:t>(тонкие вопросы), </a:t>
            </a:r>
            <a:r>
              <a:rPr lang="ru-RU" sz="2000" b="1" dirty="0" smtClean="0"/>
              <a:t>и те, на которые ответить определённо невозможно, проблемные </a:t>
            </a:r>
            <a:r>
              <a:rPr lang="ru-RU" sz="2000" b="1" dirty="0" smtClean="0">
                <a:solidFill>
                  <a:srgbClr val="0000CC"/>
                </a:solidFill>
              </a:rPr>
              <a:t>(толстые) </a:t>
            </a:r>
            <a:r>
              <a:rPr lang="ru-RU" sz="2000" b="1" dirty="0" smtClean="0"/>
              <a:t>вопросы.</a:t>
            </a:r>
            <a:endParaRPr lang="ru-RU" sz="2000" b="1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241141" y="2316238"/>
          <a:ext cx="5355772" cy="375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886"/>
                <a:gridCol w="267788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ТОНКИЕ</a:t>
                      </a:r>
                      <a:endParaRPr lang="ru-RU" sz="2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ТОЛСТЫЕ</a:t>
                      </a:r>
                      <a:endParaRPr lang="ru-RU" sz="2400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Кто …?   Что…?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Почему  Вы считаете (думаете) …?</a:t>
                      </a:r>
                      <a:endParaRPr lang="ru-RU" b="1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Когда …?   Может…?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 чём различие …?</a:t>
                      </a:r>
                      <a:endParaRPr lang="ru-RU" b="1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Будет…?    Могли  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Предположите, что будет,</a:t>
                      </a:r>
                      <a:r>
                        <a:rPr lang="ru-RU" b="1" baseline="0" dirty="0" smtClean="0"/>
                        <a:t> если …?</a:t>
                      </a:r>
                      <a:endParaRPr lang="ru-RU" b="1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Верно ли ….?  Было ли…?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Что, если  …?</a:t>
                      </a:r>
                      <a:endParaRPr lang="ru-RU" b="1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Как звали…?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Дайте</a:t>
                      </a:r>
                      <a:r>
                        <a:rPr lang="ru-RU" b="1" baseline="0" dirty="0" smtClean="0"/>
                        <a:t>  несколько объяснений, почему ….?</a:t>
                      </a:r>
                      <a:endParaRPr lang="ru-RU" b="1" dirty="0"/>
                    </a:p>
                  </a:txBody>
                  <a:tcPr>
                    <a:solidFill>
                      <a:srgbClr val="66FFCC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Согласны ли Вы …?</a:t>
                      </a:r>
                      <a:endParaRPr lang="ru-RU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772" y="4884058"/>
            <a:ext cx="53412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Данная работа способствует развитию мышления и внимания учащихся, а также развивает умение задавать «умные вопросы». Классификация вопросов заставляет вдумываться в текст и помогает лучше усвоить его содержание.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2617746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68902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Приём «</a:t>
            </a:r>
            <a:r>
              <a:rPr lang="ru-RU" dirty="0" err="1" smtClean="0">
                <a:solidFill>
                  <a:srgbClr val="C00000"/>
                </a:solidFill>
              </a:rPr>
              <a:t>Инсерт</a:t>
            </a:r>
            <a:r>
              <a:rPr lang="ru-RU" dirty="0" smtClean="0">
                <a:solidFill>
                  <a:srgbClr val="C00000"/>
                </a:solidFill>
              </a:rPr>
              <a:t>»</a:t>
            </a:r>
            <a:endParaRPr lang="ru-RU" dirty="0">
              <a:solidFill>
                <a:srgbClr val="C00000"/>
              </a:solidFill>
            </a:endParaRPr>
          </a:p>
        </p:txBody>
      </p:sp>
      <p:graphicFrame>
        <p:nvGraphicFramePr>
          <p:cNvPr id="5" name="Рисунок 4"/>
          <p:cNvGraphicFramePr>
            <a:graphicFrameLocks noGrp="1"/>
          </p:cNvGraphicFramePr>
          <p:nvPr>
            <p:ph type="pic" idx="1"/>
            <p:extLst>
              <p:ext uri="{D42A27DB-BD31-4B8C-83A1-F6EECF244321}">
                <p14:modId xmlns:p14="http://schemas.microsoft.com/office/powerpoint/2010/main" val="994236863"/>
              </p:ext>
            </p:extLst>
          </p:nvPr>
        </p:nvGraphicFramePr>
        <p:xfrm>
          <a:off x="6575494" y="850871"/>
          <a:ext cx="4745036" cy="4451889"/>
        </p:xfrm>
        <a:graphic>
          <a:graphicData uri="http://schemas.openxmlformats.org/drawingml/2006/table">
            <a:tbl>
              <a:tblPr/>
              <a:tblGrid>
                <a:gridCol w="1186259"/>
                <a:gridCol w="1186259"/>
                <a:gridCol w="1186259"/>
                <a:gridCol w="1186259"/>
              </a:tblGrid>
              <a:tr h="433494">
                <a:tc>
                  <a:txBody>
                    <a:bodyPr/>
                    <a:lstStyle/>
                    <a:p>
                      <a:pPr algn="ctr"/>
                      <a:r>
                        <a:rPr lang="en-US" sz="1700" b="1" dirty="0">
                          <a:effectLst/>
                        </a:rPr>
                        <a:t>V</a:t>
                      </a:r>
                      <a:endParaRPr lang="en-US" sz="1700" dirty="0">
                        <a:effectLst/>
                      </a:endParaRP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>
                          <a:effectLst/>
                        </a:rPr>
                        <a:t>+</a:t>
                      </a:r>
                      <a:endParaRPr lang="ru-RU" sz="1700" dirty="0">
                        <a:effectLst/>
                      </a:endParaRP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>
                          <a:effectLst/>
                        </a:rPr>
                        <a:t>—</a:t>
                      </a:r>
                      <a:endParaRPr lang="ru-RU" sz="1700" dirty="0">
                        <a:effectLst/>
                      </a:endParaRP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>
                          <a:effectLst/>
                        </a:rPr>
                        <a:t>?</a:t>
                      </a:r>
                      <a:endParaRPr lang="ru-RU" sz="1700" dirty="0">
                        <a:effectLst/>
                      </a:endParaRP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</a:tr>
              <a:tr h="4015147"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>
                          <a:effectLst/>
                        </a:rPr>
                        <a:t>Здесь </a:t>
                      </a:r>
                      <a:r>
                        <a:rPr lang="ru-RU" sz="1400" b="0" dirty="0" err="1">
                          <a:effectLst/>
                        </a:rPr>
                        <a:t>тезисно</a:t>
                      </a:r>
                      <a:r>
                        <a:rPr lang="ru-RU" sz="1400" b="0" dirty="0">
                          <a:effectLst/>
                        </a:rPr>
                        <a:t> записываются термины и понятия, встречающиеся в тексте, которые уже были известны.</a:t>
                      </a: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>
                          <a:effectLst/>
                        </a:rPr>
                        <a:t>Отмечается все новое, что стало известно из текста</a:t>
                      </a: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>
                          <a:effectLst/>
                        </a:rPr>
                        <a:t>Отмечаются противоречия. То есть, ученик отмечает то, что идет вразрез с его знаниями и убеждениями.</a:t>
                      </a: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66FFCC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400" b="0" dirty="0">
                          <a:effectLst/>
                        </a:rPr>
                        <a:t>Перечисляются непонятные моменты, те, что требуют уточнения или вопросы, возникшие по мере прочтения текста.</a:t>
                      </a:r>
                    </a:p>
                  </a:txBody>
                  <a:tcPr marL="88831" marR="88831" marT="88831" marB="88831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66670" y="1194514"/>
            <a:ext cx="5100034" cy="4845677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000" b="1" dirty="0" err="1" smtClean="0">
                <a:solidFill>
                  <a:srgbClr val="000000"/>
                </a:solidFill>
              </a:rPr>
              <a:t>Инсерт</a:t>
            </a:r>
            <a:r>
              <a:rPr lang="ru-RU" sz="2000" b="1" dirty="0" smtClean="0">
                <a:solidFill>
                  <a:srgbClr val="000000"/>
                </a:solidFill>
              </a:rPr>
              <a:t> </a:t>
            </a:r>
            <a:r>
              <a:rPr lang="ru-RU" sz="2000" b="1" dirty="0">
                <a:solidFill>
                  <a:srgbClr val="000000"/>
                </a:solidFill>
              </a:rPr>
              <a:t>— это прием технологии развития критического мышления через чтение и письмо (ТРКМЧП), используемый при </a:t>
            </a:r>
            <a:r>
              <a:rPr lang="ru-RU" sz="2000" b="1" dirty="0">
                <a:solidFill>
                  <a:srgbClr val="005FCB"/>
                </a:solidFill>
                <a:hlinkClick r:id="rId2"/>
              </a:rPr>
              <a:t>работе с текстом</a:t>
            </a:r>
            <a:r>
              <a:rPr lang="ru-RU" sz="2000" b="1" dirty="0">
                <a:solidFill>
                  <a:srgbClr val="000000"/>
                </a:solidFill>
              </a:rPr>
              <a:t>, с новой информацией.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В методике </a:t>
            </a:r>
            <a:r>
              <a:rPr lang="ru-RU" sz="2000" b="1" dirty="0" err="1">
                <a:solidFill>
                  <a:srgbClr val="000000"/>
                </a:solidFill>
              </a:rPr>
              <a:t>Инсерт</a:t>
            </a:r>
            <a:r>
              <a:rPr lang="ru-RU" sz="2000" b="1" dirty="0">
                <a:solidFill>
                  <a:srgbClr val="000000"/>
                </a:solidFill>
              </a:rPr>
              <a:t> часто называют и </a:t>
            </a:r>
            <a:r>
              <a:rPr lang="ru-RU" sz="2000" b="1" u="sng" dirty="0">
                <a:solidFill>
                  <a:srgbClr val="0000CC"/>
                </a:solidFill>
              </a:rPr>
              <a:t>технологией эффективного чтения</a:t>
            </a:r>
            <a:r>
              <a:rPr lang="ru-RU" sz="2000" b="1" dirty="0">
                <a:solidFill>
                  <a:srgbClr val="0000CC"/>
                </a:solidFill>
              </a:rPr>
              <a:t>.</a:t>
            </a:r>
          </a:p>
          <a:p>
            <a:pPr algn="just"/>
            <a:endParaRPr lang="ru-RU" sz="2200" b="1" dirty="0" smtClean="0">
              <a:solidFill>
                <a:srgbClr val="7030A0"/>
              </a:solidFill>
            </a:endParaRPr>
          </a:p>
          <a:p>
            <a:pPr algn="just"/>
            <a:r>
              <a:rPr lang="ru-RU" sz="2200" b="1" dirty="0" smtClean="0">
                <a:solidFill>
                  <a:srgbClr val="7030A0"/>
                </a:solidFill>
              </a:rPr>
              <a:t>Учащиеся </a:t>
            </a:r>
            <a:r>
              <a:rPr lang="ru-RU" sz="2200" b="1" dirty="0">
                <a:solidFill>
                  <a:srgbClr val="7030A0"/>
                </a:solidFill>
              </a:rPr>
              <a:t>читают текст, маркируя его специальными значками:</a:t>
            </a:r>
          </a:p>
          <a:p>
            <a:pPr algn="just"/>
            <a:r>
              <a:rPr lang="ru-RU" sz="2200" b="1" dirty="0">
                <a:solidFill>
                  <a:srgbClr val="7030A0"/>
                </a:solidFill>
              </a:rPr>
              <a:t>V — я это знаю;</a:t>
            </a:r>
          </a:p>
          <a:p>
            <a:pPr algn="just"/>
            <a:r>
              <a:rPr lang="ru-RU" sz="2200" b="1" dirty="0">
                <a:solidFill>
                  <a:srgbClr val="7030A0"/>
                </a:solidFill>
              </a:rPr>
              <a:t>+ — это новая информация для меня;</a:t>
            </a:r>
          </a:p>
          <a:p>
            <a:pPr algn="just"/>
            <a:r>
              <a:rPr lang="ru-RU" sz="2200" b="1" dirty="0">
                <a:solidFill>
                  <a:srgbClr val="7030A0"/>
                </a:solidFill>
              </a:rPr>
              <a:t>- — я думал по-другому, это противоречит тому, что я знал;</a:t>
            </a:r>
          </a:p>
          <a:p>
            <a:pPr algn="just"/>
            <a:r>
              <a:rPr lang="ru-RU" sz="2200" b="1" dirty="0">
                <a:solidFill>
                  <a:srgbClr val="7030A0"/>
                </a:solidFill>
              </a:rPr>
              <a:t>? — это мне непонятно, нужны объяснения, уточнения.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903076" y="450761"/>
            <a:ext cx="441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800000"/>
                </a:solidFill>
              </a:rPr>
              <a:t>Заполнение  таблицы</a:t>
            </a:r>
            <a:endParaRPr lang="ru-RU" sz="2000" b="1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13678" y="5409127"/>
            <a:ext cx="5331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rgbClr val="000000"/>
                </a:solidFill>
              </a:rPr>
              <a:t>В начальной школе таблицу можно сократить до трех колонок: "Знаю", "Интересуюсь", "Узнал".</a:t>
            </a:r>
            <a:endParaRPr lang="ru-RU" b="1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691718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772" y="495507"/>
            <a:ext cx="3932237" cy="457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effectLst/>
                <a:latin typeface="+mn-lt"/>
              </a:rPr>
              <a:t>«Ромашка </a:t>
            </a:r>
            <a:r>
              <a:rPr lang="ru-RU" sz="2400" dirty="0" err="1" smtClean="0">
                <a:solidFill>
                  <a:srgbClr val="C00000"/>
                </a:solidFill>
                <a:effectLst/>
                <a:latin typeface="+mn-lt"/>
              </a:rPr>
              <a:t>Блума</a:t>
            </a:r>
            <a:r>
              <a:rPr lang="ru-RU" sz="2400" dirty="0" smtClean="0">
                <a:solidFill>
                  <a:srgbClr val="C00000"/>
                </a:solidFill>
                <a:effectLst/>
                <a:latin typeface="+mn-lt"/>
              </a:rPr>
              <a:t>»</a:t>
            </a:r>
            <a:endParaRPr lang="ru-RU" sz="2400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13314" name="Picture 2" descr="https://fsd.multiurok.ru/html/2017/04/09/s_58e9df8a71a21/608256_1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02750">
            <a:off x="650888" y="2219892"/>
            <a:ext cx="2383730" cy="910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s://fsd.multiurok.ru/html/2017/04/09/s_58e9df8a71a21/608256_2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424698">
            <a:off x="3339500" y="2123993"/>
            <a:ext cx="1824982" cy="155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https://fsd.multiurok.ru/html/2017/04/09/s_58e9df8a71a21/608256_1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91880">
            <a:off x="2653049" y="1276786"/>
            <a:ext cx="1120190" cy="224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https://fsd.multiurok.ru/html/2017/04/09/s_58e9df8a71a21/608256_1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75" y="3396179"/>
            <a:ext cx="2394109" cy="91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https://fsd.multiurok.ru/html/2017/04/09/s_58e9df8a71a21/608256_16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1972">
            <a:off x="3301431" y="3427330"/>
            <a:ext cx="1875297" cy="176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https://fsd.multiurok.ru/html/2017/04/09/s_58e9df8a71a21/608256_1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682" y="3620383"/>
            <a:ext cx="998492" cy="2443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452315" y="611140"/>
            <a:ext cx="517730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B0F0"/>
                </a:solidFill>
              </a:rPr>
              <a:t>Простые вопросы</a:t>
            </a:r>
            <a:r>
              <a:rPr lang="ru-RU" sz="2000" dirty="0">
                <a:solidFill>
                  <a:srgbClr val="00B0F0"/>
                </a:solidFill>
              </a:rPr>
              <a:t> </a:t>
            </a:r>
            <a:r>
              <a:rPr lang="ru-RU" sz="2000" dirty="0">
                <a:solidFill>
                  <a:srgbClr val="000000"/>
                </a:solidFill>
              </a:rPr>
              <a:t>– требуют знания фактического материала т ориентированы на работу памяти (Что?, Когда?, Где?)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Уточняющие вопросы</a:t>
            </a:r>
            <a:r>
              <a:rPr lang="ru-RU" sz="2000" dirty="0">
                <a:solidFill>
                  <a:srgbClr val="000000"/>
                </a:solidFill>
              </a:rPr>
              <a:t> – «насколько я понял….», «правильно ли я Вас поняла, что…»</a:t>
            </a:r>
          </a:p>
          <a:p>
            <a:r>
              <a:rPr lang="ru-RU" sz="2000" b="1" dirty="0">
                <a:solidFill>
                  <a:srgbClr val="00B050"/>
                </a:solidFill>
              </a:rPr>
              <a:t>Интерпретирующие вопросы</a:t>
            </a:r>
            <a:r>
              <a:rPr lang="ru-RU" sz="2000" dirty="0">
                <a:solidFill>
                  <a:srgbClr val="00B050"/>
                </a:solidFill>
              </a:rPr>
              <a:t> (объясняющие</a:t>
            </a:r>
            <a:r>
              <a:rPr lang="ru-RU" sz="2000" dirty="0">
                <a:solidFill>
                  <a:srgbClr val="000000"/>
                </a:solidFill>
              </a:rPr>
              <a:t>) – побуждая учеников к интерпретации, мы учим их навыкам осознания причин тех или иных поступков или мнений. (Почему?)</a:t>
            </a:r>
          </a:p>
          <a:p>
            <a:r>
              <a:rPr lang="ru-RU" sz="2000" b="1" dirty="0">
                <a:solidFill>
                  <a:schemeClr val="accent2"/>
                </a:solidFill>
              </a:rPr>
              <a:t>Оценочные вопросы</a:t>
            </a:r>
            <a:r>
              <a:rPr lang="ru-RU" sz="2000" dirty="0">
                <a:solidFill>
                  <a:srgbClr val="000000"/>
                </a:solidFill>
              </a:rPr>
              <a:t> (сравнение) – «Как вы относитесь…»</a:t>
            </a:r>
          </a:p>
          <a:p>
            <a:r>
              <a:rPr lang="ru-RU" sz="2000" b="1" dirty="0">
                <a:solidFill>
                  <a:srgbClr val="FF0066"/>
                </a:solidFill>
              </a:rPr>
              <a:t>Творческие вопросы</a:t>
            </a:r>
            <a:r>
              <a:rPr lang="ru-RU" sz="2000" dirty="0">
                <a:solidFill>
                  <a:srgbClr val="000000"/>
                </a:solidFill>
              </a:rPr>
              <a:t> (прогноз) – «Как вы думаете, что произойдет дальше…?», «Что будет, если…»</a:t>
            </a:r>
          </a:p>
          <a:p>
            <a:r>
              <a:rPr lang="ru-RU" sz="2000" b="1" dirty="0">
                <a:solidFill>
                  <a:srgbClr val="660066"/>
                </a:solidFill>
              </a:rPr>
              <a:t>Практические вопросы</a:t>
            </a:r>
            <a:r>
              <a:rPr lang="ru-RU" sz="2000" dirty="0">
                <a:solidFill>
                  <a:srgbClr val="000000"/>
                </a:solidFill>
              </a:rPr>
              <a:t> – «Как мы можем…?» «Как поступили бы вы…?» «Как можно применить</a:t>
            </a:r>
            <a:endParaRPr lang="ru-RU" sz="2000" b="0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240713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674570" y="1455311"/>
            <a:ext cx="5087912" cy="435133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0000CC"/>
                </a:solidFill>
              </a:rPr>
              <a:t>Наполеон </a:t>
            </a:r>
            <a:r>
              <a:rPr lang="ru-RU" sz="2000" b="1" dirty="0" smtClean="0"/>
              <a:t>читал 2000 слов в минуту.</a:t>
            </a:r>
          </a:p>
          <a:p>
            <a:pPr marL="0" indent="0" algn="just">
              <a:buNone/>
            </a:pPr>
            <a:r>
              <a:rPr lang="ru-RU" sz="2000" b="1" dirty="0" smtClean="0"/>
              <a:t>Русский писатель </a:t>
            </a:r>
            <a:r>
              <a:rPr lang="ru-RU" sz="2000" b="1" dirty="0" smtClean="0">
                <a:solidFill>
                  <a:srgbClr val="0000CC"/>
                </a:solidFill>
              </a:rPr>
              <a:t>Максим Горький </a:t>
            </a:r>
            <a:r>
              <a:rPr lang="ru-RU" sz="2000" b="1" dirty="0" smtClean="0"/>
              <a:t>– 4000 слов в минуту.</a:t>
            </a:r>
          </a:p>
          <a:p>
            <a:pPr marL="0" indent="0" algn="just">
              <a:buNone/>
            </a:pPr>
            <a:r>
              <a:rPr lang="ru-RU" sz="2000" b="1" dirty="0" smtClean="0"/>
              <a:t>Первое место – </a:t>
            </a:r>
            <a:r>
              <a:rPr lang="ru-RU" sz="2000" b="1" dirty="0" smtClean="0">
                <a:solidFill>
                  <a:srgbClr val="0000CC"/>
                </a:solidFill>
              </a:rPr>
              <a:t>Библия.</a:t>
            </a:r>
            <a:r>
              <a:rPr lang="ru-RU" sz="2000" b="1" dirty="0" smtClean="0"/>
              <a:t> На втором месте – цитатник Мао Цзэдуна, а третье место досталось «Властелину колец»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00CC"/>
                </a:solidFill>
              </a:rPr>
              <a:t>95% людей </a:t>
            </a:r>
            <a:r>
              <a:rPr lang="ru-RU" sz="2000" b="1" dirty="0" smtClean="0"/>
              <a:t>читают очень медленно –                     </a:t>
            </a:r>
            <a:r>
              <a:rPr lang="ru-RU" sz="2000" b="1" dirty="0" smtClean="0">
                <a:solidFill>
                  <a:srgbClr val="0000CC"/>
                </a:solidFill>
              </a:rPr>
              <a:t>180-220 слов в минуту                                                        </a:t>
            </a:r>
            <a:r>
              <a:rPr lang="ru-RU" sz="2000" b="1" dirty="0" smtClean="0"/>
              <a:t> (1 страница за 1,5 – 2 минуты)</a:t>
            </a:r>
          </a:p>
          <a:p>
            <a:pPr marL="0" indent="0" algn="just">
              <a:buNone/>
            </a:pPr>
            <a:r>
              <a:rPr lang="ru-RU" sz="2000" b="1" dirty="0" smtClean="0"/>
              <a:t>4-6 лет – самый благоприятный возраст для обучения ребёнка чтению.</a:t>
            </a:r>
          </a:p>
          <a:p>
            <a:pPr marL="0" indent="0" algn="just">
              <a:buNone/>
            </a:pPr>
            <a:r>
              <a:rPr lang="ru-RU" sz="2000" b="1" dirty="0" smtClean="0"/>
              <a:t>В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2000" b="1" dirty="0" smtClean="0">
                <a:cs typeface="Times New Roman" pitchFamily="18" charset="0"/>
              </a:rPr>
              <a:t>веке, когда готы напали на Афины, были убиты все жители, но </a:t>
            </a:r>
            <a:r>
              <a:rPr lang="ru-RU" sz="2000" b="1" dirty="0" smtClean="0">
                <a:solidFill>
                  <a:srgbClr val="0000CC"/>
                </a:solidFill>
                <a:cs typeface="Times New Roman" pitchFamily="18" charset="0"/>
              </a:rPr>
              <a:t>книги никто не сжёг.</a:t>
            </a:r>
            <a:endParaRPr lang="ru-RU" sz="2000" b="1" dirty="0">
              <a:solidFill>
                <a:srgbClr val="0000CC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/>
        </p:nvSpPr>
        <p:spPr>
          <a:xfrm>
            <a:off x="757472" y="486816"/>
            <a:ext cx="4922109" cy="92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lnSpc>
                <a:spcPct val="90000"/>
              </a:lnSpc>
              <a:spcAft>
                <a:spcPts val="0"/>
              </a:spcAft>
            </a:pPr>
            <a:r>
              <a:rPr lang="ru-RU" sz="4400" b="1" kern="1200">
                <a:solidFill>
                  <a:srgbClr val="64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 Light"/>
                <a:ea typeface="+mj-ea"/>
                <a:cs typeface="+mj-cs"/>
              </a:rPr>
              <a:t>Интересные факты                о чтении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24" y="3055351"/>
            <a:ext cx="4829577" cy="3221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https://phonoteka.org/uploads/posts/2021-04/1618520928_15-phonoteka_org-p-kartinka-s-knigami-dlya-fona-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511" y="486814"/>
            <a:ext cx="3553001" cy="2359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6111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15154" y="759854"/>
            <a:ext cx="4816699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Прием «ПОПС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</a:p>
          <a:p>
            <a:endParaRPr lang="ru-RU" sz="28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П</a:t>
            </a:r>
            <a:r>
              <a:rPr lang="ru-RU" sz="2400" b="1" dirty="0">
                <a:solidFill>
                  <a:srgbClr val="000000"/>
                </a:solidFill>
              </a:rPr>
              <a:t>озиция </a:t>
            </a:r>
            <a:r>
              <a:rPr lang="ru-RU" sz="2400" dirty="0">
                <a:solidFill>
                  <a:srgbClr val="000000"/>
                </a:solidFill>
              </a:rPr>
              <a:t>– «Я считаю, что…»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О</a:t>
            </a:r>
            <a:r>
              <a:rPr lang="ru-RU" sz="2400" b="1" dirty="0">
                <a:solidFill>
                  <a:srgbClr val="000000"/>
                </a:solidFill>
              </a:rPr>
              <a:t>боснование</a:t>
            </a:r>
            <a:r>
              <a:rPr lang="ru-RU" sz="2400" dirty="0">
                <a:solidFill>
                  <a:srgbClr val="000000"/>
                </a:solidFill>
              </a:rPr>
              <a:t> – «Потому что…»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П</a:t>
            </a:r>
            <a:r>
              <a:rPr lang="ru-RU" sz="2400" b="1" dirty="0">
                <a:solidFill>
                  <a:srgbClr val="000000"/>
                </a:solidFill>
              </a:rPr>
              <a:t>ример</a:t>
            </a:r>
            <a:r>
              <a:rPr lang="ru-RU" sz="2400" dirty="0">
                <a:solidFill>
                  <a:srgbClr val="000000"/>
                </a:solidFill>
              </a:rPr>
              <a:t> – «Я могу это доказать на примере…»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С</a:t>
            </a:r>
            <a:r>
              <a:rPr lang="ru-RU" sz="2400" b="1" dirty="0">
                <a:solidFill>
                  <a:srgbClr val="000000"/>
                </a:solidFill>
              </a:rPr>
              <a:t>уждение</a:t>
            </a:r>
            <a:r>
              <a:rPr lang="ru-RU" sz="2400" dirty="0">
                <a:solidFill>
                  <a:srgbClr val="000000"/>
                </a:solidFill>
              </a:rPr>
              <a:t> – «Исходя из этого, можно сделать вывод о том, что…»</a:t>
            </a:r>
            <a:endParaRPr lang="ru-RU" sz="24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16710" y="529021"/>
            <a:ext cx="5215944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Приём «6 шляп мышления</a:t>
            </a:r>
            <a:r>
              <a:rPr lang="ru-RU" sz="2800" b="1" dirty="0" smtClean="0">
                <a:solidFill>
                  <a:srgbClr val="C00000"/>
                </a:solidFill>
              </a:rPr>
              <a:t>»</a:t>
            </a:r>
          </a:p>
          <a:p>
            <a:r>
              <a:rPr lang="ru-RU" b="1" dirty="0">
                <a:solidFill>
                  <a:srgbClr val="000000"/>
                </a:solidFill>
              </a:rPr>
              <a:t>Белая шляпа</a:t>
            </a:r>
            <a:r>
              <a:rPr lang="ru-RU" dirty="0">
                <a:solidFill>
                  <a:srgbClr val="000000"/>
                </a:solidFill>
              </a:rPr>
              <a:t>. Факты. Белый цвет учит, чему следует поучиться у героя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</a:p>
          <a:p>
            <a:r>
              <a:rPr lang="ru-RU" b="1" dirty="0">
                <a:solidFill>
                  <a:srgbClr val="000000"/>
                </a:solidFill>
              </a:rPr>
              <a:t>Жёлтая.</a:t>
            </a:r>
            <a:r>
              <a:rPr lang="ru-RU" dirty="0">
                <a:solidFill>
                  <a:srgbClr val="000000"/>
                </a:solidFill>
              </a:rPr>
              <a:t> Позитивное мышление, отвечает за оптимизм, подсказывает, что хорошего можно взять из произведения для себя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Чёрная</a:t>
            </a:r>
            <a:r>
              <a:rPr lang="ru-RU" b="1" dirty="0">
                <a:solidFill>
                  <a:srgbClr val="000000"/>
                </a:solidFill>
              </a:rPr>
              <a:t>.</a:t>
            </a:r>
            <a:r>
              <a:rPr lang="ru-RU" dirty="0">
                <a:solidFill>
                  <a:srgbClr val="000000"/>
                </a:solidFill>
              </a:rPr>
              <a:t> Проблема,  все, что в поступках героев плохого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</a:p>
          <a:p>
            <a:r>
              <a:rPr lang="ru-RU" b="1" dirty="0" smtClean="0">
                <a:solidFill>
                  <a:srgbClr val="000000"/>
                </a:solidFill>
              </a:rPr>
              <a:t>Красная</a:t>
            </a:r>
            <a:r>
              <a:rPr lang="ru-RU" b="1" dirty="0">
                <a:solidFill>
                  <a:srgbClr val="000000"/>
                </a:solidFill>
              </a:rPr>
              <a:t> </a:t>
            </a:r>
            <a:r>
              <a:rPr lang="ru-RU" dirty="0">
                <a:solidFill>
                  <a:srgbClr val="000000"/>
                </a:solidFill>
              </a:rPr>
              <a:t>- </a:t>
            </a:r>
            <a:r>
              <a:rPr lang="ru-RU" dirty="0" err="1">
                <a:solidFill>
                  <a:srgbClr val="000000"/>
                </a:solidFill>
              </a:rPr>
              <a:t>чувства,догадки,эмоции</a:t>
            </a:r>
            <a:r>
              <a:rPr lang="ru-RU" dirty="0">
                <a:solidFill>
                  <a:srgbClr val="000000"/>
                </a:solidFill>
              </a:rPr>
              <a:t>. Это то, что мы чувствуем по отношению к герою, к поступкам, к природе и т.д</a:t>
            </a:r>
            <a:r>
              <a:rPr lang="ru-RU" dirty="0" smtClean="0">
                <a:solidFill>
                  <a:srgbClr val="000000"/>
                </a:solidFill>
              </a:rPr>
              <a:t>.</a:t>
            </a:r>
          </a:p>
          <a:p>
            <a:r>
              <a:rPr lang="ru-RU" b="1" dirty="0">
                <a:solidFill>
                  <a:srgbClr val="000000"/>
                </a:solidFill>
              </a:rPr>
              <a:t>Зеленая.</a:t>
            </a:r>
            <a:r>
              <a:rPr lang="ru-RU" dirty="0">
                <a:solidFill>
                  <a:srgbClr val="000000"/>
                </a:solidFill>
              </a:rPr>
              <a:t> Творчество, дает советы герою, читателю.</a:t>
            </a:r>
          </a:p>
          <a:p>
            <a:r>
              <a:rPr lang="ru-RU" dirty="0">
                <a:solidFill>
                  <a:srgbClr val="000000"/>
                </a:solidFill>
              </a:rPr>
              <a:t>Создает новые идеи, преобразует уже существующие, ищет альтернативы, исследует возможности и разрушает стереотипы. </a:t>
            </a:r>
          </a:p>
          <a:p>
            <a:r>
              <a:rPr lang="ru-RU" b="1" dirty="0">
                <a:solidFill>
                  <a:srgbClr val="000000"/>
                </a:solidFill>
              </a:rPr>
              <a:t>Синяя.</a:t>
            </a:r>
            <a:r>
              <a:rPr lang="ru-RU" dirty="0">
                <a:solidFill>
                  <a:srgbClr val="000000"/>
                </a:solidFill>
              </a:rPr>
              <a:t> Философия, продолжение сюжета. Контроль, осмысленность и рефлексия. Служит для управления над процессом контроля мышления, координирует работу, собирает результаты. Контроль, осмысленность и рефлексия.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9209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2515" y="408904"/>
            <a:ext cx="4801158" cy="5760076"/>
          </a:xfrm>
        </p:spPr>
        <p:txBody>
          <a:bodyPr>
            <a:normAutofit fontScale="92500"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Прием “Корзина” идей, понятий, имен…</a:t>
            </a:r>
            <a:endParaRPr lang="ru-RU" sz="2400" dirty="0">
              <a:solidFill>
                <a:srgbClr val="C00000"/>
              </a:solidFill>
            </a:endParaRPr>
          </a:p>
          <a:p>
            <a:pPr algn="just">
              <a:lnSpc>
                <a:spcPct val="160000"/>
              </a:lnSpc>
            </a:pPr>
            <a:r>
              <a:rPr lang="ru-RU" sz="2000" b="1" dirty="0">
                <a:solidFill>
                  <a:srgbClr val="000000"/>
                </a:solidFill>
              </a:rPr>
              <a:t>Это прием организации индивидуальной и групповой работы учащихся на начальной стадии урока, когда идет актуализация имеющегося у них опыта и знаний. Он позволяет выяснить все, что знают или думают ученики по обсуждаемой теме урока. На доске можно нарисовать значок корзины, в которой условно будет собрано все то, что все ученики вместе знают об изучаемой теме.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52315" y="553792"/>
            <a:ext cx="5138671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</a:rPr>
              <a:t>Приём «Дерево предсказаний»</a:t>
            </a:r>
            <a:endParaRPr lang="ru-RU" sz="2400" dirty="0">
              <a:solidFill>
                <a:srgbClr val="C00000"/>
              </a:solidFill>
            </a:endParaRP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Прием «Дерево предсказаний» заимствован у американского </a:t>
            </a:r>
            <a:r>
              <a:rPr lang="ru-RU" sz="2000" b="1" dirty="0" smtClean="0">
                <a:solidFill>
                  <a:srgbClr val="000000"/>
                </a:solidFill>
              </a:rPr>
              <a:t>учителя Дж</a:t>
            </a:r>
            <a:r>
              <a:rPr lang="ru-RU" sz="2000" b="1" dirty="0">
                <a:solidFill>
                  <a:srgbClr val="000000"/>
                </a:solidFill>
              </a:rPr>
              <a:t>. </a:t>
            </a:r>
            <a:r>
              <a:rPr lang="ru-RU" sz="2000" b="1" dirty="0" err="1">
                <a:solidFill>
                  <a:srgbClr val="000000"/>
                </a:solidFill>
              </a:rPr>
              <a:t>Белланса</a:t>
            </a:r>
            <a:r>
              <a:rPr lang="ru-RU" sz="2000" b="1" dirty="0">
                <a:solidFill>
                  <a:srgbClr val="000000"/>
                </a:solidFill>
              </a:rPr>
              <a:t>, работающего с художественным текстом. Этот прием помогает строить предположения по поводу развития сюжетной линии в рассказе, повести.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Предположения.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- Что может произойти в тексте с таким названием?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- Что будет дальше?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- Чем закончится текст?</a:t>
            </a:r>
          </a:p>
          <a:p>
            <a:pPr algn="just"/>
            <a:r>
              <a:rPr lang="ru-RU" sz="2000" b="1" dirty="0">
                <a:solidFill>
                  <a:srgbClr val="0000CC"/>
                </a:solidFill>
              </a:rPr>
              <a:t>Правила работы: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ствол дерева – тема,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ветви – предположения, («возможно» и «вероятно»),</a:t>
            </a:r>
          </a:p>
          <a:p>
            <a:pPr algn="just"/>
            <a:r>
              <a:rPr lang="ru-RU" sz="2000" b="1" dirty="0">
                <a:solidFill>
                  <a:srgbClr val="000000"/>
                </a:solidFill>
              </a:rPr>
              <a:t>листья – обоснование этих предположений, аргументы.</a:t>
            </a:r>
            <a:endParaRPr lang="ru-RU" sz="2000" b="1" i="0" dirty="0">
              <a:solidFill>
                <a:srgbClr val="0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80329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72225" y="520349"/>
            <a:ext cx="493690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Приём технологии «Кластер» </a:t>
            </a:r>
            <a:r>
              <a:rPr lang="ru-RU" sz="2000" b="1" i="1" dirty="0">
                <a:solidFill>
                  <a:srgbClr val="C00000"/>
                </a:solidFill>
              </a:rPr>
              <a:t>(гроздья), пучок</a:t>
            </a:r>
            <a:r>
              <a:rPr lang="ru-RU" sz="2400" dirty="0">
                <a:solidFill>
                  <a:srgbClr val="C00000"/>
                </a:solidFill>
              </a:rPr>
              <a:t>. </a:t>
            </a:r>
            <a:endParaRPr lang="ru-RU" sz="2400" dirty="0" smtClean="0">
              <a:solidFill>
                <a:srgbClr val="C00000"/>
              </a:solidFill>
            </a:endParaRPr>
          </a:p>
          <a:p>
            <a:r>
              <a:rPr lang="ru-RU" dirty="0" smtClean="0">
                <a:solidFill>
                  <a:srgbClr val="000000"/>
                </a:solidFill>
                <a:latin typeface="PT Sans"/>
              </a:rPr>
              <a:t>Суть </a:t>
            </a:r>
            <a:r>
              <a:rPr lang="ru-RU" dirty="0">
                <a:solidFill>
                  <a:srgbClr val="000000"/>
                </a:solidFill>
                <a:latin typeface="PT Sans"/>
              </a:rPr>
              <a:t>приёма – представление информации в графическом оформлении.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89027" y="2110993"/>
            <a:ext cx="38264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PT Sans"/>
              </a:rPr>
              <a:t>Е. Пермяк «Для чего руки нужны»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220496" y="226427"/>
            <a:ext cx="5318975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</a:rPr>
              <a:t>Приём </a:t>
            </a:r>
            <a:r>
              <a:rPr lang="ru-RU" sz="2400" b="1" dirty="0">
                <a:solidFill>
                  <a:srgbClr val="C00000"/>
                </a:solidFill>
              </a:rPr>
              <a:t>«</a:t>
            </a:r>
            <a:r>
              <a:rPr lang="ru-RU" sz="2400" b="1" dirty="0" err="1">
                <a:solidFill>
                  <a:srgbClr val="C00000"/>
                </a:solidFill>
              </a:rPr>
              <a:t>Синквейн</a:t>
            </a:r>
            <a:r>
              <a:rPr lang="ru-RU" sz="2400" b="1" dirty="0">
                <a:solidFill>
                  <a:srgbClr val="C00000"/>
                </a:solidFill>
              </a:rPr>
              <a:t>»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Этот прием позволяет ученикам проявлять свое творчество и выразить свое отношение к изучаемому явлению. Развивает творческое мышление, речь, обогащает словарный запас.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 </a:t>
            </a:r>
            <a:r>
              <a:rPr lang="ru-RU" b="1" dirty="0" err="1">
                <a:solidFill>
                  <a:srgbClr val="000000"/>
                </a:solidFill>
              </a:rPr>
              <a:t>Синквейн</a:t>
            </a:r>
            <a:r>
              <a:rPr lang="ru-RU" b="1" dirty="0">
                <a:solidFill>
                  <a:srgbClr val="000000"/>
                </a:solidFill>
              </a:rPr>
              <a:t> – это стихотворение, которое требует синтеза материала в кратких предложениях. Таким образом, это стихотворение, состоящее из 5 строк. 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Правила написания </a:t>
            </a:r>
            <a:r>
              <a:rPr lang="ru-RU" b="1" dirty="0" err="1">
                <a:solidFill>
                  <a:srgbClr val="000000"/>
                </a:solidFill>
              </a:rPr>
              <a:t>синквейнов</a:t>
            </a:r>
            <a:r>
              <a:rPr lang="ru-RU" b="1" dirty="0">
                <a:solidFill>
                  <a:srgbClr val="000000"/>
                </a:solidFill>
              </a:rPr>
              <a:t> 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• В первой строчке тема называется одним словом.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• Вторая строчка – это описание темы в двух словах (</a:t>
            </a:r>
            <a:r>
              <a:rPr lang="ru-RU" b="1" dirty="0">
                <a:solidFill>
                  <a:srgbClr val="0000CC"/>
                </a:solidFill>
              </a:rPr>
              <a:t>2 прилагательных</a:t>
            </a:r>
            <a:r>
              <a:rPr lang="ru-RU" b="1" dirty="0">
                <a:solidFill>
                  <a:srgbClr val="000000"/>
                </a:solidFill>
              </a:rPr>
              <a:t>).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• Третья строчка – это описание действия в рамках этой темы </a:t>
            </a:r>
            <a:r>
              <a:rPr lang="ru-RU" b="1" dirty="0">
                <a:solidFill>
                  <a:srgbClr val="0000CC"/>
                </a:solidFill>
              </a:rPr>
              <a:t>(3 глагола).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• Четвертая строчка – </a:t>
            </a:r>
            <a:r>
              <a:rPr lang="ru-RU" b="1" dirty="0">
                <a:solidFill>
                  <a:srgbClr val="0000CC"/>
                </a:solidFill>
              </a:rPr>
              <a:t>это фраза </a:t>
            </a:r>
            <a:r>
              <a:rPr lang="ru-RU" b="1" dirty="0">
                <a:solidFill>
                  <a:srgbClr val="000000"/>
                </a:solidFill>
              </a:rPr>
              <a:t>, показывающая отношение к теме.</a:t>
            </a:r>
          </a:p>
          <a:p>
            <a:pPr algn="just"/>
            <a:r>
              <a:rPr lang="ru-RU" b="1" dirty="0">
                <a:solidFill>
                  <a:srgbClr val="000000"/>
                </a:solidFill>
              </a:rPr>
              <a:t>• Пятая строчка – </a:t>
            </a:r>
            <a:r>
              <a:rPr lang="ru-RU" b="1" dirty="0">
                <a:solidFill>
                  <a:srgbClr val="0000CC"/>
                </a:solidFill>
              </a:rPr>
              <a:t>это слово-резюме, </a:t>
            </a:r>
            <a:r>
              <a:rPr lang="ru-RU" b="1" dirty="0">
                <a:solidFill>
                  <a:srgbClr val="000000"/>
                </a:solidFill>
              </a:rPr>
              <a:t>которое дает новую интерпретацию темы, позволяет выразить к ней личное отношение. </a:t>
            </a:r>
            <a:endParaRPr lang="ru-RU" b="1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550" y="5409126"/>
            <a:ext cx="1803042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ЗОЛОТЫЕ</a:t>
            </a:r>
            <a:endParaRPr lang="ru-RU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382592" y="3996828"/>
            <a:ext cx="1481071" cy="5107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CC"/>
                </a:solidFill>
              </a:rPr>
              <a:t>РУКИ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09116" y="2853760"/>
            <a:ext cx="1700011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ЛЕНИВЫЕ</a:t>
            </a:r>
            <a:endParaRPr lang="ru-RU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857472" y="5462943"/>
            <a:ext cx="2678805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ТРУДОЛЮБИВЫЕ</a:t>
            </a:r>
            <a:endParaRPr lang="ru-RU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96874" y="4010135"/>
            <a:ext cx="1575312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ГРУБЫЕ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8135" y="4125598"/>
            <a:ext cx="1828800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УМЕЛЫЕ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89027" y="2751177"/>
            <a:ext cx="1785870" cy="476071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b="1" dirty="0" smtClean="0"/>
              <a:t>НЕЖНЫЕ</a:t>
            </a:r>
            <a:endParaRPr lang="ru-RU" sz="1600" b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2332352" y="3227248"/>
            <a:ext cx="740535" cy="666997"/>
          </a:xfrm>
          <a:prstGeom prst="straightConnector1">
            <a:avLst/>
          </a:prstGeom>
          <a:ln w="381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818382" y="4544118"/>
            <a:ext cx="9207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56106">
            <a:off x="3628972" y="3136882"/>
            <a:ext cx="9207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78089">
            <a:off x="3525079" y="4683223"/>
            <a:ext cx="920750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1" name="Прямая со стрелкой 20"/>
          <p:cNvCxnSpPr/>
          <p:nvPr/>
        </p:nvCxnSpPr>
        <p:spPr>
          <a:xfrm>
            <a:off x="3778823" y="4234353"/>
            <a:ext cx="413261" cy="0"/>
          </a:xfrm>
          <a:prstGeom prst="straightConnector1">
            <a:avLst/>
          </a:prstGeom>
          <a:ln w="38100">
            <a:solidFill>
              <a:srgbClr val="0000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49536" flipV="1">
            <a:off x="1989039" y="4180608"/>
            <a:ext cx="579437" cy="366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78079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37882" y="515154"/>
            <a:ext cx="4971244" cy="6130345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2400" b="1" dirty="0">
                <a:solidFill>
                  <a:srgbClr val="C00000"/>
                </a:solidFill>
              </a:rPr>
              <a:t>Приём «Знаю, узнал, хочу узнать»</a:t>
            </a:r>
            <a:r>
              <a:rPr lang="ru-RU" sz="2400" b="1" dirty="0">
                <a:solidFill>
                  <a:prstClr val="black"/>
                </a:solidFill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400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prstClr val="black"/>
                </a:solidFill>
              </a:rPr>
              <a:t>Применяется как на стадии  объяснения нового  материала, так и на стадии закрепления.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prstClr val="black"/>
                </a:solidFill>
              </a:rPr>
              <a:t>Например</a:t>
            </a:r>
            <a:r>
              <a:rPr lang="ru-RU" sz="2000" b="1" dirty="0">
                <a:solidFill>
                  <a:prstClr val="black"/>
                </a:solidFill>
              </a:rPr>
              <a:t>, при изучении творчества А.С. Пушкина дети самостоятельно записывают в таблицу, что знали о Пушкине и его произведениях, что узнали нового, какие его стихи и что хотели бы узнать. </a:t>
            </a:r>
            <a:endParaRPr lang="ru-RU" sz="2000" b="1" dirty="0" smtClean="0">
              <a:solidFill>
                <a:prstClr val="black"/>
              </a:solidFill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solidFill>
                  <a:prstClr val="black"/>
                </a:solidFill>
              </a:rPr>
              <a:t>Работа с этим приемом чаще всего выходит за рамки одного урока. Графа «Хочу узнать» дает повод к поиску новой информации, работе с дополнительной литературой.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593983" y="772732"/>
            <a:ext cx="510003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>
                <a:solidFill>
                  <a:prstClr val="black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Приём «Мозговой штурм» </a:t>
            </a:r>
          </a:p>
          <a:p>
            <a:pPr lvl="0" algn="just">
              <a:lnSpc>
                <a:spcPct val="150000"/>
              </a:lnSpc>
            </a:pPr>
            <a:r>
              <a:rPr lang="ru-RU" sz="2000" b="1" dirty="0" smtClean="0">
                <a:solidFill>
                  <a:prstClr val="black"/>
                </a:solidFill>
              </a:rPr>
              <a:t>Приём позволяет </a:t>
            </a:r>
            <a:r>
              <a:rPr lang="ru-RU" sz="2000" b="1" dirty="0">
                <a:solidFill>
                  <a:prstClr val="black"/>
                </a:solidFill>
              </a:rPr>
              <a:t>активизировать младших школьников, помочь разрешить проблему, формирует нестандартное мышление. Такая методика не ставит ребёнка в рамки правильных и неправильных ответов. Ученики могут высказывать любое мнение, которое поможет найти выход из затруднительной </a:t>
            </a:r>
            <a:r>
              <a:rPr lang="ru-RU" sz="2000" b="1" dirty="0" smtClean="0">
                <a:solidFill>
                  <a:prstClr val="black"/>
                </a:solidFill>
              </a:rPr>
              <a:t>ситуации.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11506138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39438" y="682580"/>
            <a:ext cx="530609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>
                <a:solidFill>
                  <a:srgbClr val="C00000"/>
                </a:solidFill>
              </a:rPr>
              <a:t>Приём «Уголки» можно использовать на уроках литературного чтения при 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lvl="0" algn="just">
              <a:lnSpc>
                <a:spcPct val="150000"/>
              </a:lnSpc>
            </a:pPr>
            <a:r>
              <a:rPr lang="ru-RU" sz="2000" b="1" dirty="0" smtClean="0">
                <a:solidFill>
                  <a:prstClr val="black"/>
                </a:solidFill>
              </a:rPr>
              <a:t>составлении </a:t>
            </a:r>
            <a:r>
              <a:rPr lang="ru-RU" sz="2000" b="1" dirty="0">
                <a:solidFill>
                  <a:prstClr val="black"/>
                </a:solidFill>
              </a:rPr>
              <a:t>характеристики героев какого-либо произведения. Класс делится на две группы. Одна группа готовит доказательства положительных качеств героя, используя текст и свой жизненный опыт, другая - отрицательных, подкрепляя свой ответ цитатами из текста. Данный прием используется после чтения всего произведения. В конце урока делается совместный вывод.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9853" y="682580"/>
            <a:ext cx="4803819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Приём «Написание творческих работ» </a:t>
            </a:r>
            <a:r>
              <a:rPr lang="ru-RU" sz="2000" b="1" dirty="0">
                <a:solidFill>
                  <a:prstClr val="black"/>
                </a:solidFill>
              </a:rPr>
              <a:t>хорошо зарекомендовал себя на этапе </a:t>
            </a:r>
          </a:p>
          <a:p>
            <a:pPr lvl="0" algn="just">
              <a:lnSpc>
                <a:spcPct val="150000"/>
              </a:lnSpc>
            </a:pPr>
            <a:r>
              <a:rPr lang="ru-RU" sz="2000" b="1" dirty="0">
                <a:solidFill>
                  <a:prstClr val="black"/>
                </a:solidFill>
              </a:rPr>
              <a:t>закрепления изученной темы. Например, детям предлагается написать продолжение понравившегося произведения из раздела или самому написать сказку или стихотворение. Эта работа выполняется детьми, в зависимости от их уровня развития.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22470417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24248" y="618186"/>
            <a:ext cx="476518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Приём «Создание викторины». </a:t>
            </a:r>
          </a:p>
          <a:p>
            <a:pPr lvl="0" algn="just">
              <a:lnSpc>
                <a:spcPct val="150000"/>
              </a:lnSpc>
            </a:pPr>
            <a:r>
              <a:rPr lang="ru-RU" sz="2000" b="1" dirty="0">
                <a:solidFill>
                  <a:prstClr val="black"/>
                </a:solidFill>
              </a:rPr>
              <a:t>После изучения темы или нескольких тем дети </a:t>
            </a:r>
            <a:r>
              <a:rPr lang="ru-RU" sz="2000" b="1" dirty="0" smtClean="0">
                <a:solidFill>
                  <a:prstClr val="black"/>
                </a:solidFill>
              </a:rPr>
              <a:t>самостоятельно</a:t>
            </a:r>
            <a:r>
              <a:rPr lang="ru-RU" sz="2000" b="1" dirty="0">
                <a:solidFill>
                  <a:prstClr val="black"/>
                </a:solidFill>
              </a:rPr>
              <a:t>, пользуясь учебными текстами, готовят вопросы для викторины, потом объединяются в группы, и проводят соревнование. Можно предложить каждой группе выбирать лучшего – «знатока», а потом задать ему вопросы(участвуют все желающие).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25803" y="642038"/>
            <a:ext cx="4262907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sz="2400" b="1" dirty="0">
                <a:solidFill>
                  <a:srgbClr val="C00000"/>
                </a:solidFill>
              </a:rPr>
              <a:t>Приём «Логическая цепочка». </a:t>
            </a:r>
          </a:p>
          <a:p>
            <a:pPr lvl="0" algn="just">
              <a:lnSpc>
                <a:spcPct val="150000"/>
              </a:lnSpc>
            </a:pPr>
            <a:r>
              <a:rPr lang="ru-RU" sz="2000" b="1" dirty="0">
                <a:solidFill>
                  <a:prstClr val="black"/>
                </a:solidFill>
              </a:rPr>
              <a:t>После прочтения текста учащимся предлагается </a:t>
            </a:r>
            <a:r>
              <a:rPr lang="ru-RU" sz="2000" b="1" dirty="0" smtClean="0">
                <a:solidFill>
                  <a:prstClr val="black"/>
                </a:solidFill>
              </a:rPr>
              <a:t>построить </a:t>
            </a:r>
            <a:r>
              <a:rPr lang="ru-RU" sz="2000" b="1" dirty="0">
                <a:solidFill>
                  <a:prstClr val="black"/>
                </a:solidFill>
              </a:rPr>
              <a:t>события в логической последовательности. Данная стратегия помогает при пересказе текстов. Этот приём можно использовать при подготовке к пересказу большого по объёму произведения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064328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124" y="457200"/>
            <a:ext cx="4359901" cy="1600200"/>
          </a:xfrm>
        </p:spPr>
        <p:txBody>
          <a:bodyPr>
            <a:normAutofit/>
          </a:bodyPr>
          <a:lstStyle/>
          <a:p>
            <a:pPr lvl="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ru-RU" sz="2700" dirty="0">
                <a:solidFill>
                  <a:srgbClr val="C00000"/>
                </a:solidFill>
                <a:effectLst/>
                <a:latin typeface="+mn-lt"/>
                <a:ea typeface="+mn-ea"/>
                <a:cs typeface="+mn-cs"/>
              </a:rPr>
              <a:t>Упражнения для развития навыка быстрого чтения.</a:t>
            </a:r>
            <a:r>
              <a:rPr lang="ru-RU" b="0" dirty="0">
                <a:solidFill>
                  <a:srgbClr val="C00000"/>
                </a:solidFill>
                <a:effectLst/>
                <a:latin typeface="Georgia"/>
                <a:ea typeface="+mn-ea"/>
                <a:cs typeface="+mn-cs"/>
              </a:rPr>
              <a:t/>
            </a:r>
            <a:br>
              <a:rPr lang="ru-RU" b="0" dirty="0">
                <a:solidFill>
                  <a:srgbClr val="C00000"/>
                </a:solidFill>
                <a:effectLst/>
                <a:latin typeface="Georgia"/>
                <a:ea typeface="+mn-ea"/>
                <a:cs typeface="+mn-cs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 algn="ctr">
              <a:lnSpc>
                <a:spcPct val="80000"/>
              </a:lnSpc>
              <a:spcBef>
                <a:spcPts val="300"/>
              </a:spcBef>
              <a:buClr>
                <a:srgbClr val="FEB80A"/>
              </a:buClr>
              <a:defRPr/>
            </a:pPr>
            <a:r>
              <a:rPr lang="ru-RU" sz="1800" b="1" dirty="0">
                <a:solidFill>
                  <a:srgbClr val="0000CC"/>
                </a:solidFill>
                <a:latin typeface="Georgia"/>
              </a:rPr>
              <a:t>Упражнения для развития навыка быстрого чтения</a:t>
            </a:r>
            <a:r>
              <a:rPr lang="ru-RU" sz="2800" b="1" dirty="0">
                <a:solidFill>
                  <a:srgbClr val="CBECB0">
                    <a:lumMod val="10000"/>
                  </a:srgbClr>
                </a:solidFill>
                <a:latin typeface="Georgia"/>
              </a:rPr>
              <a:t>.</a:t>
            </a:r>
            <a: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/>
              </a:rPr>
              <a:t/>
            </a:r>
            <a:br>
              <a:rPr lang="ru-RU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/>
              </a:rPr>
            </a:b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lvl="0">
              <a:lnSpc>
                <a:spcPct val="80000"/>
              </a:lnSpc>
              <a:spcBef>
                <a:spcPts val="300"/>
              </a:spcBef>
              <a:buClr>
                <a:srgbClr val="FEB80A"/>
              </a:buClr>
              <a:defRPr/>
            </a:pP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1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</a:rPr>
              <a:t>. «Шторка» </a:t>
            </a:r>
            <a:br>
              <a:rPr lang="ru-RU" sz="2000" dirty="0">
                <a:solidFill>
                  <a:srgbClr val="CBECB0">
                    <a:lumMod val="10000"/>
                  </a:srgbClr>
                </a:solidFill>
              </a:rPr>
            </a:b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2. 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</a:rPr>
              <a:t>«Чтение наоборот» </a:t>
            </a:r>
            <a:br>
              <a:rPr lang="ru-RU" sz="2000" dirty="0">
                <a:solidFill>
                  <a:srgbClr val="CBECB0">
                    <a:lumMod val="10000"/>
                  </a:srgbClr>
                </a:solidFill>
              </a:rPr>
            </a:b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3. 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</a:rPr>
              <a:t>«Текст-вертушка» </a:t>
            </a:r>
            <a:br>
              <a:rPr lang="ru-RU" sz="2000" dirty="0">
                <a:solidFill>
                  <a:srgbClr val="CBECB0">
                    <a:lumMod val="10000"/>
                  </a:srgbClr>
                </a:solidFill>
              </a:rPr>
            </a:b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4. 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</a:rPr>
              <a:t>«Текст с наложением» </a:t>
            </a:r>
            <a:br>
              <a:rPr lang="ru-RU" sz="2000" dirty="0">
                <a:solidFill>
                  <a:srgbClr val="CBECB0">
                    <a:lumMod val="10000"/>
                  </a:srgbClr>
                </a:solidFill>
              </a:rPr>
            </a:b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5. 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</a:rPr>
              <a:t>«Текст с картинками» и др.</a:t>
            </a:r>
          </a:p>
          <a:p>
            <a:pPr lvl="0" algn="ctr">
              <a:lnSpc>
                <a:spcPct val="80000"/>
              </a:lnSpc>
              <a:spcBef>
                <a:spcPts val="300"/>
              </a:spcBef>
              <a:buClr>
                <a:srgbClr val="FEB80A"/>
              </a:buClr>
              <a:defRPr/>
            </a:pPr>
            <a:endParaRPr lang="ru-RU" sz="2400" b="1" u="sng" dirty="0">
              <a:solidFill>
                <a:srgbClr val="CBECB0"/>
              </a:solidFill>
              <a:latin typeface="Georgia"/>
            </a:endParaRPr>
          </a:p>
          <a:p>
            <a:endParaRPr lang="ru-RU" dirty="0"/>
          </a:p>
        </p:txBody>
      </p:sp>
      <p:pic>
        <p:nvPicPr>
          <p:cNvPr id="5" name="Picture 2" descr="C:\Users\Администратор\Desktop\s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563" y="1252571"/>
            <a:ext cx="5390211" cy="40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80188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Администратор\Desktop\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670" y="1339403"/>
            <a:ext cx="5476943" cy="440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Администратор\Desktop\img89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89" t="24134" r="13489"/>
          <a:stretch/>
        </p:blipFill>
        <p:spPr>
          <a:xfrm>
            <a:off x="6400801" y="1339403"/>
            <a:ext cx="5349874" cy="4168969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1674254" y="502276"/>
            <a:ext cx="3129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Текст с «дырками»</a:t>
            </a:r>
            <a:endParaRPr lang="ru-RU" sz="2400" b="1" dirty="0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84135" y="529020"/>
            <a:ext cx="45462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Чтение перевёрнутого текста</a:t>
            </a:r>
            <a:endParaRPr lang="ru-RU" sz="2400" b="1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622954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766293"/>
            <a:ext cx="4826916" cy="86932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  <a:t>Переставь буквы местами так, чтобы получились слова. </a:t>
            </a:r>
            <a:r>
              <a:rPr lang="ru-RU" sz="2400" dirty="0" smtClean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  <a:t>                                             Прочитай </a:t>
            </a:r>
            <a:r>
              <a:rPr lang="ru-RU" sz="2400" dirty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  <a:t>текст.</a:t>
            </a:r>
            <a:br>
              <a:rPr lang="ru-RU" sz="2400" dirty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ru-RU" sz="2400" dirty="0" err="1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  <a:t>Муравьишка</a:t>
            </a:r>
            <a:r>
              <a:rPr lang="ru-RU" sz="2400" dirty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ru-RU" sz="2400" dirty="0">
              <a:solidFill>
                <a:srgbClr val="0000CC"/>
              </a:solidFill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6823" y="1867437"/>
            <a:ext cx="5125791" cy="4001551"/>
          </a:xfrm>
        </p:spPr>
        <p:txBody>
          <a:bodyPr>
            <a:normAutofit/>
          </a:bodyPr>
          <a:lstStyle/>
          <a:p>
            <a:pPr lvl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Солнышко уже за лес спускалось. Муравей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есл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 на сухой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токлис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. Дунул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терве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. Упал листок с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кивет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. Несет ветер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токлис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 через лес в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ревденю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. Муравей чуть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виж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 от страха. Листок упал на </a:t>
            </a:r>
            <a:r>
              <a:rPr lang="ru-RU" sz="2800" b="1" dirty="0">
                <a:solidFill>
                  <a:srgbClr val="CBECB0">
                    <a:lumMod val="10000"/>
                  </a:srgbClr>
                </a:solidFill>
              </a:rPr>
              <a:t>гул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 за деревней. Он упал на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менька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. Муравей </a:t>
            </a:r>
            <a:r>
              <a:rPr lang="ru-RU" sz="2800" b="1" dirty="0" err="1">
                <a:solidFill>
                  <a:srgbClr val="CBECB0">
                    <a:lumMod val="10000"/>
                  </a:srgbClr>
                </a:solidFill>
              </a:rPr>
              <a:t>шибу</a:t>
            </a:r>
            <a:r>
              <a:rPr lang="ru-RU" sz="2800" dirty="0">
                <a:solidFill>
                  <a:srgbClr val="CBECB0">
                    <a:lumMod val="10000"/>
                  </a:srgbClr>
                </a:solidFill>
              </a:rPr>
              <a:t> лапку. Вот беда.</a:t>
            </a:r>
          </a:p>
          <a:p>
            <a:pPr algn="just"/>
            <a:endParaRPr lang="ru-RU" dirty="0"/>
          </a:p>
        </p:txBody>
      </p:sp>
      <p:sp>
        <p:nvSpPr>
          <p:cNvPr id="3076" name="AutoShape 4" descr="https://user84060.clients-cdnnow.ru/uploads/61237edd7fe7e820555979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212114" y="232228"/>
            <a:ext cx="561702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CC"/>
                </a:solidFill>
              </a:rPr>
              <a:t>Упражнение  Губы”</a:t>
            </a:r>
          </a:p>
          <a:p>
            <a:endParaRPr lang="ru-RU" sz="2400" b="1" dirty="0" smtClean="0">
              <a:solidFill>
                <a:srgbClr val="0000CC"/>
              </a:solidFill>
            </a:endParaRPr>
          </a:p>
          <a:p>
            <a:pPr algn="just"/>
            <a:r>
              <a:rPr lang="ru-RU" sz="2400" b="1" dirty="0" smtClean="0"/>
              <a:t>При команде - </a:t>
            </a:r>
            <a:r>
              <a:rPr lang="ru-RU" sz="2400" b="1" dirty="0" smtClean="0">
                <a:solidFill>
                  <a:srgbClr val="0000CC"/>
                </a:solidFill>
              </a:rPr>
              <a:t>“Губы” </a:t>
            </a:r>
            <a:r>
              <a:rPr lang="ru-RU" sz="2400" b="1" dirty="0" smtClean="0"/>
              <a:t>к плотно сжатым губам ребенок прикладывает палец левой руки, чем подкреплялась психологическая установка на беззвучное чтение. При команде -  </a:t>
            </a:r>
            <a:r>
              <a:rPr lang="ru-RU" sz="2400" b="1" dirty="0" smtClean="0">
                <a:solidFill>
                  <a:srgbClr val="0000CC"/>
                </a:solidFill>
              </a:rPr>
              <a:t>“Вслух” </a:t>
            </a:r>
            <a:r>
              <a:rPr lang="ru-RU" sz="2400" b="1" dirty="0" smtClean="0"/>
              <a:t>убирает палец и читает вслух текст.</a:t>
            </a:r>
          </a:p>
          <a:p>
            <a:pPr algn="just"/>
            <a:r>
              <a:rPr lang="ru-RU" sz="2400" b="1" dirty="0" smtClean="0"/>
              <a:t>По мере привыкания школьника к чтению без внешних признаков проговаривания, </a:t>
            </a:r>
            <a:r>
              <a:rPr lang="ru-RU" sz="2400" b="1" u="sng" dirty="0" smtClean="0">
                <a:solidFill>
                  <a:srgbClr val="0000CC"/>
                </a:solidFill>
              </a:rPr>
              <a:t>команда “Губы” подается все реже и, наконец, отменяется совсем.</a:t>
            </a:r>
          </a:p>
          <a:p>
            <a:pPr algn="just"/>
            <a:r>
              <a:rPr lang="ru-RU" sz="2400" b="1" u="sng" dirty="0" smtClean="0">
                <a:solidFill>
                  <a:srgbClr val="0000CC"/>
                </a:solidFill>
              </a:rPr>
              <a:t>Таким образом, чем меньше проговаривание, тем выше скорость!</a:t>
            </a:r>
            <a:endParaRPr lang="ru-RU" sz="2400" b="1" u="sng" dirty="0">
              <a:solidFill>
                <a:srgbClr val="0000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77542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029" y="457200"/>
            <a:ext cx="4949371" cy="703943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+mn-lt"/>
              </a:rPr>
              <a:t>Внеурочная деятельность</a:t>
            </a:r>
            <a:endParaRPr lang="ru-RU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s://cf2.ppt-online.org/files2/slide/u/uqJXLY6y5nOUBKmPRCQ0eahFMvT2oHtcVlibZ3Dsp/slide-1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8" t="61496" r="15465"/>
          <a:stretch/>
        </p:blipFill>
        <p:spPr bwMode="auto">
          <a:xfrm>
            <a:off x="465407" y="4307650"/>
            <a:ext cx="5326743" cy="2167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f2.ppt-online.org/files2/slide/u/uqJXLY6y5nOUBKmPRCQ0eahFMvT2oHtcVlibZ3Dsp/slide-1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9" r="10504"/>
          <a:stretch>
            <a:fillRect/>
          </a:stretch>
        </p:blipFill>
        <p:spPr bwMode="auto">
          <a:xfrm>
            <a:off x="6894286" y="3138706"/>
            <a:ext cx="4223657" cy="332930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82171" y="1349829"/>
            <a:ext cx="516708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Елена Ивановна Матвеева</a:t>
            </a:r>
          </a:p>
          <a:p>
            <a:pPr algn="ctr"/>
            <a:r>
              <a:rPr lang="ru-RU" sz="2000" b="1" dirty="0" smtClean="0"/>
              <a:t>Авторские курсы «Школа смыслового чтения», «Читаем с удовольствием!»</a:t>
            </a:r>
          </a:p>
          <a:p>
            <a:pPr algn="ctr"/>
            <a:endParaRPr lang="ru-RU" sz="2000" b="1" dirty="0" smtClean="0"/>
          </a:p>
          <a:p>
            <a:pPr algn="ctr"/>
            <a:r>
              <a:rPr lang="ru-RU" sz="2000" b="1" dirty="0" smtClean="0"/>
              <a:t>Для детей от 3 до 7 лет.</a:t>
            </a:r>
            <a:endParaRPr lang="ru-RU" sz="2000" b="1" dirty="0"/>
          </a:p>
        </p:txBody>
      </p:sp>
      <p:sp>
        <p:nvSpPr>
          <p:cNvPr id="2050" name="AutoShape 2" descr="Елена Ивановна Матвеева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Елена Ивановна Матвеева 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15350" y="3255261"/>
            <a:ext cx="439782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Волшебные  тетрадь  для рисования, размышлений, разговоров и чтения вслух.</a:t>
            </a:r>
            <a:endParaRPr lang="ru-RU" b="1" dirty="0"/>
          </a:p>
        </p:txBody>
      </p:sp>
      <p:sp>
        <p:nvSpPr>
          <p:cNvPr id="2054" name="AutoShape 6" descr="Здравствуй, солнышко! Волшебная тетрадь для рисования, размышлений, разговоров и чтения вслу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6" name="AutoShape 8" descr="Здравствуй, солнышко! Волшебная тетрадь для рисования, размышлений, разговоров и чтения вслу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Здравствуй, солнышко! Волшебная тетрадь для рисования, размышлений, разговоров и чтения вслух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473372" y="377371"/>
            <a:ext cx="5283200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Моя любимая тетрадь №1,№2.</a:t>
            </a:r>
          </a:p>
          <a:p>
            <a:pPr algn="just"/>
            <a:r>
              <a:rPr lang="ru-RU" b="1" dirty="0" smtClean="0"/>
              <a:t>Тетрадь предназначена для формирования эффективного способа чтения. В пособии предложена технология работы со специальными (учебными) текстами, которая позволяет мотивировать любого ребёнка к чтению, познанию и коммуникации. Визуальный ряд способствует развитию познавательного интереса читателя 1-2 классов.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308360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3"/>
          </p:nvPr>
        </p:nvSpPr>
        <p:spPr>
          <a:xfrm>
            <a:off x="680892" y="447586"/>
            <a:ext cx="5087912" cy="583730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rgbClr val="000000"/>
                </a:solidFill>
                <a:ea typeface="Times New Roman"/>
              </a:rPr>
              <a:t>      </a:t>
            </a:r>
            <a:r>
              <a:rPr lang="ru-RU" sz="2900" b="1" dirty="0" smtClean="0">
                <a:solidFill>
                  <a:srgbClr val="7030A0"/>
                </a:solidFill>
                <a:ea typeface="Times New Roman"/>
              </a:rPr>
              <a:t>Читательская </a:t>
            </a:r>
            <a:r>
              <a:rPr lang="ru-RU" sz="2900" b="1" dirty="0">
                <a:solidFill>
                  <a:srgbClr val="7030A0"/>
                </a:solidFill>
                <a:ea typeface="Times New Roman"/>
              </a:rPr>
              <a:t>самостоятельность - это способность читателя понять образцовое произведение и почувствовать </a:t>
            </a:r>
            <a:r>
              <a:rPr lang="ru-RU" sz="2900" b="1" dirty="0" smtClean="0">
                <a:solidFill>
                  <a:srgbClr val="7030A0"/>
                </a:solidFill>
                <a:ea typeface="Times New Roman"/>
              </a:rPr>
              <a:t>его                   (</a:t>
            </a:r>
            <a:r>
              <a:rPr lang="ru-RU" sz="2900" b="1" dirty="0">
                <a:solidFill>
                  <a:srgbClr val="7030A0"/>
                </a:solidFill>
                <a:ea typeface="Times New Roman"/>
              </a:rPr>
              <a:t>Ушинский К.Д</a:t>
            </a:r>
            <a:r>
              <a:rPr lang="ru-RU" sz="2900" b="1" dirty="0" smtClean="0">
                <a:solidFill>
                  <a:srgbClr val="7030A0"/>
                </a:solidFill>
                <a:ea typeface="Times New Roman"/>
              </a:rPr>
              <a:t>.)</a:t>
            </a:r>
            <a:endParaRPr lang="ru-RU" sz="2900" b="1" dirty="0">
              <a:solidFill>
                <a:srgbClr val="7030A0"/>
              </a:solidFill>
              <a:ea typeface="Times New Roman"/>
            </a:endParaRPr>
          </a:p>
          <a:p>
            <a:pPr marL="0" indent="0" algn="just">
              <a:buNone/>
            </a:pPr>
            <a:r>
              <a:rPr lang="ru-RU" sz="2900" dirty="0">
                <a:solidFill>
                  <a:srgbClr val="000000"/>
                </a:solidFill>
                <a:latin typeface="Verdana"/>
                <a:ea typeface="Times New Roman"/>
              </a:rPr>
              <a:t> </a:t>
            </a:r>
            <a:r>
              <a:rPr lang="ru-RU" sz="2900" dirty="0" smtClean="0">
                <a:solidFill>
                  <a:srgbClr val="000000"/>
                </a:solidFill>
                <a:latin typeface="Verdana"/>
                <a:ea typeface="Times New Roman"/>
              </a:rPr>
              <a:t>   </a:t>
            </a:r>
            <a:r>
              <a:rPr lang="ru-RU" sz="2900" b="1" dirty="0">
                <a:solidFill>
                  <a:srgbClr val="0000FF"/>
                </a:solidFill>
                <a:ea typeface="Times New Roman"/>
              </a:rPr>
              <a:t>Читательская самостоятельность - это личностное свойство, которое характеризуется наличием у читателя мотивов, побуждающих его обращаться к книгам, и системы знаний, умений, навыков, дающих ему возможность с наименьшими затратами сил и времени реализовать свои побуждения в соответствии с общественной и личной </a:t>
            </a:r>
            <a:r>
              <a:rPr lang="ru-RU" sz="2900" b="1" dirty="0" smtClean="0">
                <a:solidFill>
                  <a:srgbClr val="0000FF"/>
                </a:solidFill>
                <a:ea typeface="Times New Roman"/>
              </a:rPr>
              <a:t>необходимостью (</a:t>
            </a:r>
            <a:r>
              <a:rPr lang="ru-RU" sz="2900" b="1" dirty="0">
                <a:solidFill>
                  <a:srgbClr val="0000FF"/>
                </a:solidFill>
                <a:ea typeface="Times New Roman"/>
              </a:rPr>
              <a:t>Н. </a:t>
            </a:r>
            <a:r>
              <a:rPr lang="ru-RU" sz="2900" b="1" dirty="0" smtClean="0">
                <a:solidFill>
                  <a:srgbClr val="0000FF"/>
                </a:solidFill>
                <a:ea typeface="Times New Roman"/>
              </a:rPr>
              <a:t>Рубакин)</a:t>
            </a:r>
            <a:endParaRPr lang="ru-RU" sz="2900" b="1" dirty="0">
              <a:solidFill>
                <a:srgbClr val="0000FF"/>
              </a:solidFill>
              <a:ea typeface="Times New Roman"/>
            </a:endParaRPr>
          </a:p>
          <a:p>
            <a:pPr marL="0" indent="0" algn="just">
              <a:buNone/>
            </a:pPr>
            <a:r>
              <a:rPr lang="ru-RU" sz="2900" b="1" dirty="0" smtClean="0">
                <a:solidFill>
                  <a:srgbClr val="000000"/>
                </a:solidFill>
                <a:ea typeface="Times New Roman"/>
              </a:rPr>
              <a:t>         </a:t>
            </a:r>
            <a:r>
              <a:rPr lang="ru-RU" sz="2900" b="1" dirty="0" smtClean="0">
                <a:solidFill>
                  <a:srgbClr val="660033"/>
                </a:solidFill>
                <a:ea typeface="Times New Roman"/>
              </a:rPr>
              <a:t>Читательская </a:t>
            </a:r>
            <a:r>
              <a:rPr lang="ru-RU" sz="2900" b="1" dirty="0">
                <a:solidFill>
                  <a:srgbClr val="660033"/>
                </a:solidFill>
                <a:ea typeface="Times New Roman"/>
              </a:rPr>
              <a:t>самостоятельность - это личностное свойство, позволяющее читателю при первой необходимости привычно обращаться в мир книг за недостающим ему опытом и с минимальными затратами времени и сил находить в этом мире и «присваивать» на максимально доступном ему уровне нужный опыт или устанавливать, что интересующий его опыт в книгах пока не </a:t>
            </a:r>
            <a:r>
              <a:rPr lang="ru-RU" sz="2900" b="1" dirty="0" smtClean="0">
                <a:solidFill>
                  <a:srgbClr val="660033"/>
                </a:solidFill>
                <a:ea typeface="Times New Roman"/>
              </a:rPr>
              <a:t>описан (</a:t>
            </a:r>
            <a:r>
              <a:rPr lang="ru-RU" sz="2900" b="1" dirty="0">
                <a:solidFill>
                  <a:srgbClr val="660033"/>
                </a:solidFill>
                <a:ea typeface="Times New Roman"/>
              </a:rPr>
              <a:t>Н. </a:t>
            </a:r>
            <a:r>
              <a:rPr lang="ru-RU" sz="2900" b="1" dirty="0" err="1" smtClean="0">
                <a:solidFill>
                  <a:srgbClr val="660033"/>
                </a:solidFill>
                <a:ea typeface="Times New Roman"/>
              </a:rPr>
              <a:t>Светловская</a:t>
            </a:r>
            <a:r>
              <a:rPr lang="ru-RU" sz="2900" b="1" dirty="0" smtClean="0">
                <a:solidFill>
                  <a:srgbClr val="660033"/>
                </a:solidFill>
                <a:ea typeface="Times New Roman"/>
              </a:rPr>
              <a:t>)</a:t>
            </a:r>
            <a:endParaRPr lang="ru-RU" sz="2900" b="1" dirty="0">
              <a:solidFill>
                <a:srgbClr val="660033"/>
              </a:solidFill>
              <a:ea typeface="Times New Roman"/>
            </a:endParaRP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915" y="785567"/>
            <a:ext cx="5438775" cy="480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332111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067526" cy="660400"/>
          </a:xfrm>
        </p:spPr>
        <p:txBody>
          <a:bodyPr/>
          <a:lstStyle/>
          <a:p>
            <a:r>
              <a:rPr lang="ru-RU" dirty="0" smtClean="0"/>
              <a:t>Тетради Е.И.Матвеевой</a:t>
            </a:r>
            <a:endParaRPr lang="ru-RU" dirty="0"/>
          </a:p>
        </p:txBody>
      </p:sp>
      <p:pic>
        <p:nvPicPr>
          <p:cNvPr id="5" name="Рисунок 4" descr="Формирование действий контроля и оценки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680" y="1204687"/>
            <a:ext cx="5180064" cy="2859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f2.ppt-online.org/files2/slide/u/uqJXLY6y5nOUBKmPRCQ0eahFMvT2oHtcVlibZ3Dsp/slide-11.jpg"/>
          <p:cNvPicPr/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344" y="1204687"/>
            <a:ext cx="5275431" cy="3904341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711200" y="4630057"/>
            <a:ext cx="497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Литературное чтение.                                         Тетрадь для тренировки                                 и самопроверки.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230571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636" y="614966"/>
            <a:ext cx="4814037" cy="3811588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2400" b="1" dirty="0" smtClean="0">
                <a:solidFill>
                  <a:schemeClr val="accent2">
                    <a:lumMod val="25000"/>
                  </a:schemeClr>
                </a:solidFill>
              </a:rPr>
              <a:t>Рассмотренные </a:t>
            </a:r>
            <a:r>
              <a:rPr lang="ru-RU" sz="2400" b="1" dirty="0" smtClean="0">
                <a:solidFill>
                  <a:srgbClr val="0000CC"/>
                </a:solidFill>
              </a:rPr>
              <a:t>приёмы работы </a:t>
            </a:r>
            <a:r>
              <a:rPr lang="ru-RU" sz="2400" b="1" dirty="0" smtClean="0">
                <a:solidFill>
                  <a:schemeClr val="accent2">
                    <a:lumMod val="25000"/>
                  </a:schemeClr>
                </a:solidFill>
              </a:rPr>
              <a:t>на уроках литературного чтения позволяют вовлечь обучающихся в процесс развития  читательского интереса, культуры чтения и, как следствие, читательской грамотности.  </a:t>
            </a:r>
          </a:p>
          <a:p>
            <a:endParaRPr lang="ru-RU" b="1" dirty="0" smtClean="0">
              <a:solidFill>
                <a:schemeClr val="accent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25000"/>
                </a:schemeClr>
              </a:solidFill>
            </a:endParaRPr>
          </a:p>
          <a:p>
            <a:endParaRPr lang="ru-RU" b="1" dirty="0" smtClean="0">
              <a:solidFill>
                <a:schemeClr val="accent2">
                  <a:lumMod val="25000"/>
                </a:schemeClr>
              </a:solidFill>
            </a:endParaRPr>
          </a:p>
          <a:p>
            <a:pPr algn="r"/>
            <a:r>
              <a:rPr lang="ru-RU" sz="2800" b="1" dirty="0" smtClean="0">
                <a:solidFill>
                  <a:srgbClr val="660066"/>
                </a:solidFill>
              </a:rPr>
              <a:t>Привить ребёнку вкус к чтению – лучший подарок, который мы можем ему сделать.                                                                               </a:t>
            </a:r>
            <a:r>
              <a:rPr lang="ru-RU" sz="2800" b="1" dirty="0" err="1" smtClean="0">
                <a:solidFill>
                  <a:srgbClr val="660066"/>
                </a:solidFill>
              </a:rPr>
              <a:t>С.Лупан</a:t>
            </a:r>
            <a:r>
              <a:rPr lang="ru-RU" sz="2800" b="1" dirty="0" smtClean="0">
                <a:solidFill>
                  <a:srgbClr val="660066"/>
                </a:solidFill>
              </a:rPr>
              <a:t>.</a:t>
            </a:r>
            <a:endParaRPr lang="ru-RU" sz="2800" b="1" dirty="0">
              <a:solidFill>
                <a:srgbClr val="66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93983" y="965915"/>
            <a:ext cx="453336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Дети, которые читают,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с</a:t>
            </a:r>
            <a:r>
              <a:rPr lang="ru-RU" sz="2800" b="1" dirty="0" smtClean="0">
                <a:solidFill>
                  <a:srgbClr val="C00000"/>
                </a:solidFill>
              </a:rPr>
              <a:t>танут взрослыми,</a:t>
            </a:r>
          </a:p>
          <a:p>
            <a:pPr algn="ctr"/>
            <a:r>
              <a:rPr lang="ru-RU" sz="3600" b="1" u="sng" dirty="0">
                <a:solidFill>
                  <a:srgbClr val="C00000"/>
                </a:solidFill>
              </a:rPr>
              <a:t>к</a:t>
            </a:r>
            <a:r>
              <a:rPr lang="ru-RU" sz="3600" b="1" u="sng" dirty="0" smtClean="0">
                <a:solidFill>
                  <a:srgbClr val="C00000"/>
                </a:solidFill>
              </a:rPr>
              <a:t>оторые думают.</a:t>
            </a:r>
            <a:endParaRPr lang="ru-RU" sz="3600" b="1" u="sng" dirty="0">
              <a:solidFill>
                <a:srgbClr val="C00000"/>
              </a:solidFill>
            </a:endParaRPr>
          </a:p>
        </p:txBody>
      </p:sp>
      <p:pic>
        <p:nvPicPr>
          <p:cNvPr id="2056" name="Picture 8" descr="https://pbs.twimg.com/media/Dq6lVoHW4AAaMGH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795" y="2474020"/>
            <a:ext cx="5357873" cy="3586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sun1-16.userapi.com/MbcVJWj4bQkCNIw9o60OiJUzlGZ5gQBsVKb1JA/TbMJL7asqr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52" y="4112796"/>
            <a:ext cx="3118948" cy="223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5064" name="AutoShape 8" descr="https://346130.selcdn.ru/storage1/include/site_812/section_70/thumbs/5uoccLBnwChr_1200x0_AybP2us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6" name="AutoShape 10" descr="https://i.ytimg.com/vi/csVwMGXVnT8/h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5068" name="AutoShape 12" descr="https://i.ytimg.com/vi/csVwMGXVnT8/hqdefault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6" name="Picture 4" descr="http://4.bp.blogspot.com/_2ppsQQ3p73o/TFw4pQ9o5yI/AAAAAAAAB5s/8DN_2EOqa3c/S1600-R/life_quotes_cute_kids%2520%2814%29-414x500p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34851"/>
            <a:ext cx="4865760" cy="5876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https://vogazeta.ru/uploads/1556607977-e51417663d469393cf2d6d710c17bc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3071" y="436808"/>
            <a:ext cx="5029835" cy="30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6825803" y="4275786"/>
            <a:ext cx="40182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660066"/>
                </a:solidFill>
                <a:latin typeface="Cambria" pitchFamily="18" charset="0"/>
              </a:rPr>
              <a:t>Спасибо</a:t>
            </a:r>
          </a:p>
          <a:p>
            <a:pPr algn="ctr"/>
            <a:r>
              <a:rPr lang="ru-RU" sz="4400" b="1" dirty="0">
                <a:solidFill>
                  <a:srgbClr val="660066"/>
                </a:solidFill>
                <a:latin typeface="Cambria" pitchFamily="18" charset="0"/>
              </a:rPr>
              <a:t>з</a:t>
            </a:r>
            <a:r>
              <a:rPr lang="ru-RU" sz="4400" b="1" dirty="0" smtClean="0">
                <a:solidFill>
                  <a:srgbClr val="660066"/>
                </a:solidFill>
                <a:latin typeface="Cambria" pitchFamily="18" charset="0"/>
              </a:rPr>
              <a:t>а внимание!</a:t>
            </a:r>
            <a:endParaRPr lang="ru-RU" sz="4400" b="1" dirty="0">
              <a:solidFill>
                <a:srgbClr val="660066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92" y="629052"/>
            <a:ext cx="50419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7" y="3286170"/>
            <a:ext cx="6316663" cy="258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581" y="473187"/>
            <a:ext cx="4859337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220" y="1860158"/>
            <a:ext cx="6370637" cy="450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6649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40" y="381984"/>
            <a:ext cx="5224463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58" y="1807335"/>
            <a:ext cx="5102225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бъект 6"/>
          <p:cNvSpPr>
            <a:spLocks noGrp="1"/>
          </p:cNvSpPr>
          <p:nvPr>
            <p:ph sz="half" idx="2"/>
          </p:nvPr>
        </p:nvSpPr>
        <p:spPr>
          <a:xfrm>
            <a:off x="6326189" y="888642"/>
            <a:ext cx="5157787" cy="4682835"/>
          </a:xfrm>
        </p:spPr>
        <p:txBody>
          <a:bodyPr>
            <a:normAutofit/>
          </a:bodyPr>
          <a:lstStyle/>
          <a:p>
            <a:pPr marL="0" indent="0" algn="just">
              <a:lnSpc>
                <a:spcPts val="1715"/>
              </a:lnSpc>
              <a:spcAft>
                <a:spcPts val="1200"/>
              </a:spcAft>
              <a:buNone/>
            </a:pPr>
            <a:r>
              <a:rPr lang="ru-RU" sz="2000" b="1" dirty="0" smtClean="0">
                <a:solidFill>
                  <a:srgbClr val="333333"/>
                </a:solidFill>
                <a:ea typeface="Times New Roman"/>
              </a:rPr>
              <a:t>     Работа </a:t>
            </a:r>
            <a:r>
              <a:rPr lang="ru-RU" sz="2000" b="1" dirty="0">
                <a:solidFill>
                  <a:srgbClr val="333333"/>
                </a:solidFill>
                <a:ea typeface="Times New Roman"/>
              </a:rPr>
              <a:t>над техникой чтения – процесс достаточно длительный и не всегда привлекательный для детей. Однако без нормальной техники чтения учение в старших классах будет значительно затруднено.</a:t>
            </a:r>
            <a:endParaRPr lang="ru-RU" sz="2000" b="1" dirty="0">
              <a:ea typeface="Times New Roman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2000" b="1" dirty="0" smtClean="0">
                <a:solidFill>
                  <a:srgbClr val="333333"/>
                </a:solidFill>
                <a:ea typeface="Calibri"/>
                <a:cs typeface="Times New Roman"/>
              </a:rPr>
              <a:t>    Существуют </a:t>
            </a:r>
            <a:r>
              <a:rPr lang="ru-RU" sz="2000" b="1" dirty="0">
                <a:solidFill>
                  <a:srgbClr val="333333"/>
                </a:solidFill>
                <a:ea typeface="Calibri"/>
                <a:cs typeface="Times New Roman"/>
              </a:rPr>
              <a:t>разные точки зрения на необходимую скорость чтений в конце начального обучения. В программе начальных классов она составляет 90 – 100 слов в минуту. Некоторые авторы считают, что к концу обучения в начальной школе желательно, чтобы ученики читали 130 слов в минуту.</a:t>
            </a:r>
            <a:endParaRPr lang="ru-RU" sz="2000" b="1" dirty="0">
              <a:ea typeface="Calibri"/>
              <a:cs typeface="Times New Roman"/>
            </a:endParaRP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9548698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Три этапа работы с текстом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600" b="1" dirty="0">
                <a:solidFill>
                  <a:srgbClr val="0000FF"/>
                </a:solidFill>
              </a:rPr>
              <a:t>I </a:t>
            </a:r>
            <a:r>
              <a:rPr lang="ru-RU" sz="2600" b="1" dirty="0">
                <a:solidFill>
                  <a:srgbClr val="0000FF"/>
                </a:solidFill>
              </a:rPr>
              <a:t>этап. Работа с текстом </a:t>
            </a:r>
            <a:r>
              <a:rPr lang="ru-RU" sz="2600" b="1" dirty="0" smtClean="0">
                <a:solidFill>
                  <a:srgbClr val="0000FF"/>
                </a:solidFill>
              </a:rPr>
              <a:t>до чтения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Georgia"/>
              </a:rPr>
              <a:t>1</a:t>
            </a:r>
            <a:r>
              <a:rPr lang="ru-RU" sz="2000" dirty="0">
                <a:solidFill>
                  <a:srgbClr val="CBECB0">
                    <a:lumMod val="10000"/>
                  </a:srgbClr>
                </a:solidFill>
                <a:latin typeface="Georgia"/>
              </a:rPr>
              <a:t>. Антиципация (предвосхищение, предугадывание предстоящего чтения).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000" dirty="0">
                <a:solidFill>
                  <a:srgbClr val="CBECB0">
                    <a:lumMod val="10000"/>
                  </a:srgbClr>
                </a:solidFill>
                <a:latin typeface="Georgia"/>
              </a:rPr>
              <a:t>Определение смысловой, тематической, эмоциональной направленности текста, выделение его героев по названию произведения, имени автора, ключевым словам, предшествующей тексту иллюстрации с опорой на читательский опыт.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000" dirty="0">
                <a:solidFill>
                  <a:srgbClr val="CBECB0">
                    <a:lumMod val="10000"/>
                  </a:srgbClr>
                </a:solidFill>
                <a:latin typeface="Georgia"/>
              </a:rPr>
              <a:t>2. Постановка целей урока с учетом общей (учебной, мотивационной, эмоциональной, психологической) готовности учащихся к работе.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9" descr="http://frwd-books.ru/images/gorodaros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725" y="502276"/>
            <a:ext cx="4125211" cy="182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090322" y="2570352"/>
            <a:ext cx="2198777" cy="40011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НАВЫК  ЧТЕНИЯ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824248" y="4289283"/>
            <a:ext cx="1906073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Техническая сторона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227331" y="4283153"/>
            <a:ext cx="2021983" cy="83099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Смысловая  сторона</a:t>
            </a:r>
            <a:endParaRPr lang="ru-RU" sz="2400" b="1" dirty="0"/>
          </a:p>
        </p:txBody>
      </p:sp>
      <p:cxnSp>
        <p:nvCxnSpPr>
          <p:cNvPr id="10" name="Прямая со стрелкой 9"/>
          <p:cNvCxnSpPr/>
          <p:nvPr/>
        </p:nvCxnSpPr>
        <p:spPr>
          <a:xfrm flipH="1">
            <a:off x="1395602" y="3348507"/>
            <a:ext cx="1287887" cy="695459"/>
          </a:xfrm>
          <a:prstGeom prst="straightConnector1">
            <a:avLst/>
          </a:prstGeom>
          <a:ln w="2857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752680">
            <a:off x="3401409" y="3373267"/>
            <a:ext cx="1431925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78479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6094" y="357433"/>
            <a:ext cx="5181600" cy="5914578"/>
          </a:xfrm>
        </p:spPr>
        <p:txBody>
          <a:bodyPr>
            <a:normAutofit fontScale="92500" lnSpcReduction="20000"/>
          </a:bodyPr>
          <a:lstStyle/>
          <a:p>
            <a:pPr marL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3000" b="1" dirty="0">
                <a:solidFill>
                  <a:srgbClr val="0000FF"/>
                </a:solidFill>
              </a:rPr>
              <a:t>II этап. Работа с текстом во время чтения.</a:t>
            </a:r>
            <a:r>
              <a:rPr lang="ru-RU" sz="3000" dirty="0">
                <a:solidFill>
                  <a:srgbClr val="0000FF"/>
                </a:solidFill>
              </a:rPr>
              <a:t>.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b="1" dirty="0">
                <a:solidFill>
                  <a:srgbClr val="CBECB0">
                    <a:lumMod val="10000"/>
                  </a:srgbClr>
                </a:solidFill>
              </a:rPr>
              <a:t>1.Первичное чтение текста. </a:t>
            </a: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Самостоятельное чтение в классе, или чтение-слушание, или комбинированное чтение (на выбор учителя) в соответствии с особенностями текста, возрастными и индивидуальными возможностями учащихся.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b="1" dirty="0">
                <a:solidFill>
                  <a:srgbClr val="CBECB0">
                    <a:lumMod val="10000"/>
                  </a:srgbClr>
                </a:solidFill>
              </a:rPr>
              <a:t>2. </a:t>
            </a:r>
            <a:r>
              <a:rPr lang="ru-RU" b="1" dirty="0" err="1">
                <a:solidFill>
                  <a:srgbClr val="CBECB0">
                    <a:lumMod val="10000"/>
                  </a:srgbClr>
                </a:solidFill>
              </a:rPr>
              <a:t>Перечитывание</a:t>
            </a:r>
            <a:r>
              <a:rPr lang="ru-RU" b="1" dirty="0">
                <a:solidFill>
                  <a:srgbClr val="CBECB0">
                    <a:lumMod val="10000"/>
                  </a:srgbClr>
                </a:solidFill>
              </a:rPr>
              <a:t> текста</a:t>
            </a: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. Медленное «вдумчивое» повторное чтение (всего текста или его отдельных фрагментов). Анализ текста (приёмы: диалог с автором через текст, комментированное чтение, беседа по прочитанному, выделение ключевых слов и проч.).</a:t>
            </a:r>
          </a:p>
          <a:p>
            <a:pPr marL="0" lvl="0" indent="0" algn="just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b="1" dirty="0">
                <a:solidFill>
                  <a:srgbClr val="CBECB0">
                    <a:lumMod val="10000"/>
                  </a:srgbClr>
                </a:solidFill>
              </a:rPr>
              <a:t>3. Беседа по содержанию в целом</a:t>
            </a:r>
            <a:r>
              <a:rPr lang="ru-RU" sz="2000" b="1" dirty="0">
                <a:solidFill>
                  <a:srgbClr val="CBECB0">
                    <a:lumMod val="10000"/>
                  </a:srgbClr>
                </a:solidFill>
              </a:rPr>
              <a:t>.  Обобщение прочитанного. Постановка к тексту обобщающих вопросов.</a:t>
            </a:r>
          </a:p>
          <a:p>
            <a:pPr marL="0" lvl="0" indent="0" algn="ctr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b="1" dirty="0">
                <a:solidFill>
                  <a:srgbClr val="CBECB0">
                    <a:lumMod val="10000"/>
                  </a:srgbClr>
                </a:solidFill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13868" y="421828"/>
            <a:ext cx="5181600" cy="582442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00FF"/>
                </a:solidFill>
              </a:rPr>
              <a:t>III этап. Работа с текстом после </a:t>
            </a:r>
            <a:r>
              <a:rPr lang="ru-RU" b="1" dirty="0" smtClean="0">
                <a:solidFill>
                  <a:srgbClr val="0000FF"/>
                </a:solidFill>
              </a:rPr>
              <a:t>чтения.</a:t>
            </a:r>
            <a:endParaRPr lang="ru-RU" b="1" dirty="0">
              <a:solidFill>
                <a:srgbClr val="0000FF"/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600" b="1" dirty="0">
                <a:solidFill>
                  <a:srgbClr val="CBECB0">
                    <a:lumMod val="10000"/>
                  </a:srgbClr>
                </a:solidFill>
              </a:rPr>
              <a:t>1.Концептуальная (смысловая) беседа </a:t>
            </a:r>
            <a:r>
              <a:rPr lang="ru-RU" sz="2400" b="1" dirty="0">
                <a:solidFill>
                  <a:srgbClr val="CBECB0">
                    <a:lumMod val="10000"/>
                  </a:srgbClr>
                </a:solidFill>
              </a:rPr>
              <a:t>по тексту. Коллективное обсуждение прочитанного, дискуссия</a:t>
            </a:r>
            <a:r>
              <a:rPr lang="ru-RU" sz="2400" b="1" dirty="0" smtClean="0">
                <a:solidFill>
                  <a:srgbClr val="CBECB0">
                    <a:lumMod val="10000"/>
                  </a:srgbClr>
                </a:solidFill>
              </a:rPr>
              <a:t>.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endParaRPr lang="ru-RU" sz="2400" b="1" dirty="0">
              <a:solidFill>
                <a:srgbClr val="CBECB0">
                  <a:lumMod val="10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400" b="1" dirty="0">
                <a:solidFill>
                  <a:srgbClr val="CBECB0">
                    <a:lumMod val="10000"/>
                  </a:srgbClr>
                </a:solidFill>
              </a:rPr>
              <a:t>2. Знакомство с писателем. Рассказ о писателе. Беседа о личности писателя. Работа с материалами учебника, дополнительными источниками</a:t>
            </a:r>
            <a:r>
              <a:rPr lang="ru-RU" sz="2400" b="1" dirty="0" smtClean="0">
                <a:solidFill>
                  <a:srgbClr val="CBECB0">
                    <a:lumMod val="10000"/>
                  </a:srgbClr>
                </a:solidFill>
              </a:rPr>
              <a:t>.</a:t>
            </a: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endParaRPr lang="ru-RU" sz="2400" b="1" dirty="0">
              <a:solidFill>
                <a:srgbClr val="CBECB0">
                  <a:lumMod val="10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400" b="1" dirty="0">
                <a:solidFill>
                  <a:srgbClr val="CBECB0">
                    <a:lumMod val="10000"/>
                  </a:srgbClr>
                </a:solidFill>
              </a:rPr>
              <a:t>3. Работа с заглавием, иллюстрациями. Обсуждение смысла заглавия. </a:t>
            </a:r>
            <a:endParaRPr lang="ru-RU" sz="2400" b="1" dirty="0" smtClean="0">
              <a:solidFill>
                <a:srgbClr val="CBECB0">
                  <a:lumMod val="10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endParaRPr lang="ru-RU" sz="2400" b="1" dirty="0">
              <a:solidFill>
                <a:srgbClr val="CBECB0">
                  <a:lumMod val="10000"/>
                </a:srgb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300"/>
              </a:spcBef>
              <a:buClr>
                <a:srgbClr val="FEB80A"/>
              </a:buClr>
              <a:buNone/>
              <a:defRPr/>
            </a:pPr>
            <a:r>
              <a:rPr lang="ru-RU" sz="2400" b="1" dirty="0">
                <a:solidFill>
                  <a:srgbClr val="CBECB0">
                    <a:lumMod val="10000"/>
                  </a:srgbClr>
                </a:solidFill>
              </a:rPr>
              <a:t>4. Творческие задания, опирающиеся на какую-либо сферу читательской деятельности учащихся.</a:t>
            </a:r>
          </a:p>
          <a:p>
            <a:pPr marL="0" indent="0">
              <a:buNone/>
            </a:pP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70200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901521" y="1107583"/>
            <a:ext cx="455912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Основные группы  читательских  умений</a:t>
            </a:r>
          </a:p>
          <a:p>
            <a:pPr algn="ctr"/>
            <a:endParaRPr lang="ru-RU" sz="2400" b="1" dirty="0" smtClean="0">
              <a:solidFill>
                <a:srgbClr val="C00000"/>
              </a:solidFill>
            </a:endParaRPr>
          </a:p>
          <a:p>
            <a:pPr marL="342900" indent="-342900">
              <a:buAutoNum type="arabicPeriod"/>
            </a:pPr>
            <a:r>
              <a:rPr lang="ru-RU" sz="2400" b="1" dirty="0" smtClean="0"/>
              <a:t>Общее понимание, ориентация в тексте.</a:t>
            </a:r>
          </a:p>
          <a:p>
            <a:pPr marL="342900" indent="-342900">
              <a:buAutoNum type="arabicPeriod"/>
            </a:pPr>
            <a:endParaRPr lang="ru-RU" sz="2400" b="1" dirty="0" smtClean="0"/>
          </a:p>
          <a:p>
            <a:r>
              <a:rPr lang="ru-RU" sz="2400" b="1" dirty="0" smtClean="0"/>
              <a:t>2. Глубокое и и детальное понимание текста.</a:t>
            </a:r>
          </a:p>
          <a:p>
            <a:pPr marL="342900" indent="-342900">
              <a:buAutoNum type="arabicPeriod"/>
            </a:pPr>
            <a:endParaRPr lang="ru-RU" sz="2400" b="1" dirty="0" smtClean="0"/>
          </a:p>
          <a:p>
            <a:r>
              <a:rPr lang="ru-RU" sz="2400" b="1" dirty="0" smtClean="0"/>
              <a:t>3. Использование информации из текста для различных целей.</a:t>
            </a:r>
            <a:endParaRPr lang="ru-RU" sz="2400" b="1" dirty="0"/>
          </a:p>
        </p:txBody>
      </p:sp>
      <p:pic>
        <p:nvPicPr>
          <p:cNvPr id="4098" name="Picture 2" descr="https://www.m24.ru/b/d/nBkSUhL2hFUmmMa-Ib6BosSyyJ2gp8TrlnTclb7P73OHezeOWXiSxTZt4slI-BHBsdWR_G-JLsV0=IrBgq3BvUWt25PM3OE6nf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557" y="676682"/>
            <a:ext cx="4943855" cy="2613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uvao.mos.ru/upload/medialibrary/bb9/deti_knigi_chtenie_chitat_fotobank_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954" y="3375121"/>
            <a:ext cx="4353060" cy="289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850340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 группа умений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875764" y="1584101"/>
            <a:ext cx="440457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Включает в себя работу с текстом: общее понимание текста и ориентация в тексте.</a:t>
            </a:r>
          </a:p>
          <a:p>
            <a:pPr algn="just"/>
            <a:r>
              <a:rPr lang="ru-RU" sz="2000" b="1" dirty="0" smtClean="0"/>
              <a:t>Среди основных умений, которые необходимо продемонстрировать при выполнении заданий данной группы, можно выделить следующее: </a:t>
            </a:r>
            <a:r>
              <a:rPr lang="ru-RU" sz="2000" b="1" dirty="0" smtClean="0">
                <a:solidFill>
                  <a:srgbClr val="002060"/>
                </a:solidFill>
              </a:rPr>
              <a:t>определение основной идеи текста, поиск и выделение в тексте информации,</a:t>
            </a:r>
            <a:r>
              <a:rPr lang="ru-RU" sz="2000" b="1" dirty="0" smtClean="0"/>
              <a:t> представленной в различном виде, а также </a:t>
            </a:r>
            <a:r>
              <a:rPr lang="ru-RU" sz="2000" b="1" dirty="0" smtClean="0">
                <a:solidFill>
                  <a:srgbClr val="002060"/>
                </a:solidFill>
              </a:rPr>
              <a:t>формулирование прямых выводов и заключений</a:t>
            </a:r>
            <a:r>
              <a:rPr lang="ru-RU" sz="2000" b="1" dirty="0" smtClean="0"/>
              <a:t> на основе фактов, имеющих в тексте.</a:t>
            </a:r>
            <a:endParaRPr lang="ru-RU" sz="2000" b="1" dirty="0"/>
          </a:p>
        </p:txBody>
      </p:sp>
      <p:sp>
        <p:nvSpPr>
          <p:cNvPr id="8" name="Заголовок 1"/>
          <p:cNvSpPr>
            <a:spLocks noGrp="1"/>
          </p:cNvSpPr>
          <p:nvPr/>
        </p:nvSpPr>
        <p:spPr>
          <a:xfrm>
            <a:off x="6735137" y="383785"/>
            <a:ext cx="4675545" cy="10007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ru-RU" sz="4400" b="1" kern="1200">
                <a:solidFill>
                  <a:srgbClr val="640000"/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Calibri Light"/>
                <a:ea typeface="+mj-ea"/>
                <a:cs typeface="+mj-cs"/>
              </a:rPr>
              <a:t>2  группа умений</a:t>
            </a:r>
            <a:endParaRPr lang="ru-RU" sz="1200">
              <a:effectLst/>
              <a:latin typeface="Times New Roman"/>
              <a:ea typeface="Times New Roman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35137" y="1983346"/>
            <a:ext cx="484297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/>
              <a:t>Включает в себя также работу с текстом: </a:t>
            </a:r>
            <a:r>
              <a:rPr lang="ru-RU" sz="2000" b="1" dirty="0" smtClean="0">
                <a:solidFill>
                  <a:srgbClr val="0000FF"/>
                </a:solidFill>
              </a:rPr>
              <a:t>глубокое и детальное понимание содержания и формы текста. </a:t>
            </a:r>
            <a:r>
              <a:rPr lang="ru-RU" sz="2000" b="1" dirty="0" smtClean="0"/>
              <a:t>Основные умения, которые необходимо продемонстрировать при выполнении заданий, включают анализ, интерпретацию и обобщение информации, представленной в тексте, формулирование на её основе сложных выводов и оценочных суждений.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9043309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истание 1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листание 1" id="{6EB41901-E906-4F5D-92CE-8CC78677F874}" vid="{66B04ABB-2228-4FAF-99D5-43E267AA4B8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листание 1</Template>
  <TotalTime>497</TotalTime>
  <Words>2272</Words>
  <Application>Microsoft Office PowerPoint</Application>
  <PresentationFormat>Произвольный</PresentationFormat>
  <Paragraphs>259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листание 1</vt:lpstr>
      <vt:lpstr>Читательская грамотность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Три этапа работы с текстом</vt:lpstr>
      <vt:lpstr>Презентация PowerPoint</vt:lpstr>
      <vt:lpstr>Презентация PowerPoint</vt:lpstr>
      <vt:lpstr>1 группа умений</vt:lpstr>
      <vt:lpstr>Презентация PowerPoint</vt:lpstr>
      <vt:lpstr>Технология продуктивного чтения (формирование правильного типа читательской деятельности) </vt:lpstr>
      <vt:lpstr>Презентация PowerPoint</vt:lpstr>
      <vt:lpstr>Презентация PowerPoint</vt:lpstr>
      <vt:lpstr>Презентация PowerPoint</vt:lpstr>
      <vt:lpstr>Презентация PowerPoint</vt:lpstr>
      <vt:lpstr>Технология критического мышления  </vt:lpstr>
      <vt:lpstr>Приёмы: </vt:lpstr>
      <vt:lpstr>Приём «Инсерт»</vt:lpstr>
      <vt:lpstr>«Ромашка Блума»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Упражнения для развития навыка быстрого чтения. </vt:lpstr>
      <vt:lpstr>Презентация PowerPoint</vt:lpstr>
      <vt:lpstr>Переставь буквы местами так, чтобы получились слова.                                              Прочитай текст. Муравьишка.</vt:lpstr>
      <vt:lpstr>Внеурочная деятельность</vt:lpstr>
      <vt:lpstr>Тетради Е.И.Матвеевой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aleksandr</cp:lastModifiedBy>
  <cp:revision>46</cp:revision>
  <dcterms:created xsi:type="dcterms:W3CDTF">2016-11-15T09:14:47Z</dcterms:created>
  <dcterms:modified xsi:type="dcterms:W3CDTF">2022-02-22T05:53:13Z</dcterms:modified>
</cp:coreProperties>
</file>